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321" r:id="rId2"/>
    <p:sldId id="327" r:id="rId3"/>
    <p:sldId id="349" r:id="rId4"/>
    <p:sldId id="311" r:id="rId5"/>
    <p:sldId id="330" r:id="rId6"/>
    <p:sldId id="331" r:id="rId7"/>
    <p:sldId id="328" r:id="rId8"/>
    <p:sldId id="332" r:id="rId9"/>
    <p:sldId id="335" r:id="rId10"/>
    <p:sldId id="336" r:id="rId11"/>
    <p:sldId id="337" r:id="rId12"/>
    <p:sldId id="323" r:id="rId13"/>
    <p:sldId id="342" r:id="rId14"/>
    <p:sldId id="343" r:id="rId15"/>
    <p:sldId id="345" r:id="rId16"/>
    <p:sldId id="346" r:id="rId17"/>
    <p:sldId id="347" r:id="rId18"/>
    <p:sldId id="350" r:id="rId19"/>
    <p:sldId id="348" r:id="rId20"/>
    <p:sldId id="354" r:id="rId21"/>
  </p:sldIdLst>
  <p:sldSz cx="9144000" cy="6858000" type="screen4x3"/>
  <p:notesSz cx="6858000" cy="9144000"/>
  <p:defaultTextStyle>
    <a:defPPr>
      <a:defRPr lang="nl-N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73">
          <p15:clr>
            <a:srgbClr val="A4A3A4"/>
          </p15:clr>
        </p15:guide>
        <p15:guide id="2" pos="22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523A"/>
    <a:srgbClr val="B1101A"/>
    <a:srgbClr val="92278F"/>
    <a:srgbClr val="F58217"/>
    <a:srgbClr val="A7235E"/>
    <a:srgbClr val="B43E97"/>
    <a:srgbClr val="ED0F69"/>
    <a:srgbClr val="EE3D8A"/>
    <a:srgbClr val="61141C"/>
    <a:srgbClr val="5D26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72" autoAdjust="0"/>
    <p:restoredTop sz="94660"/>
  </p:normalViewPr>
  <p:slideViewPr>
    <p:cSldViewPr snapToGrid="0" snapToObjects="1">
      <p:cViewPr>
        <p:scale>
          <a:sx n="104" d="100"/>
          <a:sy n="104" d="100"/>
        </p:scale>
        <p:origin x="904" y="80"/>
      </p:cViewPr>
      <p:guideLst>
        <p:guide orient="horz" pos="4273"/>
        <p:guide pos="2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tableStyles" Target="tableStyle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presProps" Target="pres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notesMaster" Target="notesMasters/notesMaster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0201E16-7309-405E-810B-5FCA9AFDD10F}" type="datetime1">
              <a:rPr lang="nl-NL"/>
              <a:pPr/>
              <a:t>17-8-2020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4074B61-66BF-48FA-BB78-F79AE791C4D7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90548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74B61-66BF-48FA-BB78-F79AE791C4D7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886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74B61-66BF-48FA-BB78-F79AE791C4D7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9541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74B61-66BF-48FA-BB78-F79AE791C4D7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6483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74B61-66BF-48FA-BB78-F79AE791C4D7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74970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All</a:t>
            </a:r>
            <a:r>
              <a:rPr lang="nl-NL" dirty="0"/>
              <a:t> </a:t>
            </a:r>
            <a:r>
              <a:rPr lang="nl-NL" dirty="0" err="1"/>
              <a:t>photo’s</a:t>
            </a:r>
            <a:r>
              <a:rPr lang="nl-NL" dirty="0"/>
              <a:t>: Arjan Schalken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74B61-66BF-48FA-BB78-F79AE791C4D7}" type="slidenum">
              <a:rPr lang="nl-NL" smtClean="0"/>
              <a:pPr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5730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0"/>
          </p:nvPr>
        </p:nvSpPr>
        <p:spPr>
          <a:xfrm>
            <a:off x="5649913" y="5976938"/>
            <a:ext cx="3248025" cy="612775"/>
          </a:xfr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5130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twee reg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nl-NL" noProof="0" dirty="0"/>
          </a:p>
        </p:txBody>
      </p:sp>
      <p:grpSp>
        <p:nvGrpSpPr>
          <p:cNvPr id="6" name="Groeperen 8"/>
          <p:cNvGrpSpPr>
            <a:grpSpLocks/>
          </p:cNvGrpSpPr>
          <p:nvPr userDrawn="1"/>
        </p:nvGrpSpPr>
        <p:grpSpPr bwMode="auto">
          <a:xfrm>
            <a:off x="-28575" y="6381750"/>
            <a:ext cx="5392738" cy="503238"/>
            <a:chOff x="-27963" y="6381328"/>
            <a:chExt cx="5392126" cy="504056"/>
          </a:xfrm>
        </p:grpSpPr>
        <p:sp>
          <p:nvSpPr>
            <p:cNvPr id="7" name="Slide Number Placeholder 3"/>
            <p:cNvSpPr txBox="1">
              <a:spLocks/>
            </p:cNvSpPr>
            <p:nvPr userDrawn="1"/>
          </p:nvSpPr>
          <p:spPr bwMode="auto">
            <a:xfrm>
              <a:off x="-27963" y="6381328"/>
              <a:ext cx="611119" cy="504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lIns="0" tIns="0" rIns="0" bIns="0"/>
            <a:lstStyle>
              <a:lvl1pPr marL="27146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defRPr/>
              </a:pPr>
              <a:fld id="{25995696-5035-674A-80D6-7593AA9E2044}" type="slidenum">
                <a:rPr lang="nl-NL" sz="1200" smtClean="0">
                  <a:solidFill>
                    <a:schemeClr val="bg1"/>
                  </a:solidFill>
                  <a:latin typeface="Calibri" charset="0"/>
                  <a:cs typeface="Calibri" charset="0"/>
                </a:rPr>
                <a:pPr eaLnBrk="1" hangingPunct="1">
                  <a:spcBef>
                    <a:spcPct val="20000"/>
                  </a:spcBef>
                  <a:defRPr/>
                </a:pPr>
                <a:t>‹#›</a:t>
              </a:fld>
              <a:endParaRPr lang="nl-NL" sz="1200" dirty="0">
                <a:solidFill>
                  <a:schemeClr val="bg1"/>
                </a:solidFill>
                <a:latin typeface="Calibri" charset="0"/>
                <a:cs typeface="Calibri" charset="0"/>
              </a:endParaRPr>
            </a:p>
          </p:txBody>
        </p:sp>
        <p:sp>
          <p:nvSpPr>
            <p:cNvPr id="8" name="Footer Placeholder 2"/>
            <p:cNvSpPr txBox="1">
              <a:spLocks/>
            </p:cNvSpPr>
            <p:nvPr userDrawn="1"/>
          </p:nvSpPr>
          <p:spPr bwMode="auto">
            <a:xfrm>
              <a:off x="683156" y="6381328"/>
              <a:ext cx="4681007" cy="477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nl-NL" sz="1200" dirty="0">
                  <a:solidFill>
                    <a:schemeClr val="bg1"/>
                  </a:solidFill>
                  <a:latin typeface="Calibri" charset="0"/>
                  <a:cs typeface="Calibri" charset="0"/>
                </a:rPr>
                <a:t>Het begint met een idee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0628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>
            <a:spLocks noChangeArrowheads="1"/>
          </p:cNvSpPr>
          <p:nvPr userDrawn="1"/>
        </p:nvSpPr>
        <p:spPr bwMode="auto">
          <a:xfrm>
            <a:off x="5614988" y="6492875"/>
            <a:ext cx="3132137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nl-NL" sz="900">
                <a:solidFill>
                  <a:schemeClr val="bg1"/>
                </a:solidFill>
              </a:rPr>
              <a:t>Vrije Universiteit Amsterdam</a:t>
            </a:r>
          </a:p>
        </p:txBody>
      </p:sp>
      <p:pic>
        <p:nvPicPr>
          <p:cNvPr id="6" name="Afbeelding 19" descr="VU_NL_400px-1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6237288"/>
            <a:ext cx="1033463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322907" y="1440000"/>
            <a:ext cx="8461093" cy="4968000"/>
          </a:xfrm>
        </p:spPr>
        <p:txBody>
          <a:bodyPr>
            <a:noAutofit/>
          </a:bodyPr>
          <a:lstStyle>
            <a:lvl1pPr marL="270000" indent="0">
              <a:spcBef>
                <a:spcPts val="0"/>
              </a:spcBef>
              <a:buNone/>
              <a:defRPr sz="2600">
                <a:latin typeface="Calibri"/>
                <a:cs typeface="Calibri"/>
              </a:defRPr>
            </a:lvl1pPr>
            <a:lvl2pPr marL="270000" indent="-270000">
              <a:spcBef>
                <a:spcPts val="0"/>
              </a:spcBef>
              <a:buClr>
                <a:srgbClr val="B10F20"/>
              </a:buClr>
              <a:buSzPct val="80000"/>
              <a:buFont typeface="Wingdings" charset="2"/>
              <a:buChar char="§"/>
              <a:defRPr sz="2600">
                <a:latin typeface="Calibri"/>
                <a:cs typeface="Calibri"/>
              </a:defRPr>
            </a:lvl2pPr>
            <a:lvl3pPr marL="612900" indent="-342900">
              <a:spcBef>
                <a:spcPts val="600"/>
              </a:spcBef>
              <a:buClr>
                <a:srgbClr val="B10F20"/>
              </a:buClr>
              <a:buSzPct val="80000"/>
              <a:buFont typeface="Lucida Grande"/>
              <a:buChar char="&gt;"/>
              <a:defRPr sz="2000"/>
            </a:lvl3pPr>
            <a:lvl4pPr marL="809625" indent="-270000">
              <a:spcBef>
                <a:spcPts val="600"/>
              </a:spcBef>
              <a:buClr>
                <a:srgbClr val="B10F20"/>
              </a:buClr>
              <a:buSzPct val="80000"/>
              <a:buFont typeface="Arial"/>
              <a:buChar char="&gt;"/>
              <a:defRPr sz="2000"/>
            </a:lvl4pPr>
            <a:lvl5pPr marL="1080000" indent="-270000">
              <a:spcBef>
                <a:spcPts val="600"/>
              </a:spcBef>
              <a:buClr>
                <a:srgbClr val="B10F20"/>
              </a:buClr>
              <a:buSzPct val="80000"/>
              <a:buFont typeface="Arial"/>
              <a:buChar char="&gt;"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7" name="Titel 1"/>
          <p:cNvSpPr txBox="1">
            <a:spLocks/>
          </p:cNvSpPr>
          <p:nvPr userDrawn="1"/>
        </p:nvSpPr>
        <p:spPr>
          <a:xfrm>
            <a:off x="115965" y="116626"/>
            <a:ext cx="8928992" cy="10800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ctr" rotWithShape="0">
              <a:srgbClr val="A6A6A6">
                <a:alpha val="40000"/>
              </a:srgbClr>
            </a:outerShdw>
          </a:effectLst>
        </p:spPr>
        <p:txBody>
          <a:bodyPr lIns="288000" tIns="0" rIns="0" bIns="0" anchor="ctr">
            <a:noAutofit/>
          </a:bodyPr>
          <a:lstStyle>
            <a:lvl1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kern="1200" cap="all" baseline="0">
                <a:solidFill>
                  <a:schemeClr val="bg1"/>
                </a:solidFill>
                <a:latin typeface="Calibri"/>
                <a:ea typeface="ＭＳ Ｐゴシック" charset="-128"/>
                <a:cs typeface="Arial Narrow Bold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9pPr>
          </a:lstStyle>
          <a:p>
            <a:r>
              <a:rPr lang="en-US" dirty="0">
                <a:effectLst/>
              </a:rPr>
              <a:t>Click to edit Master title style</a:t>
            </a:r>
            <a:endParaRPr lang="nl-NL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80372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VU tekstdia me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eren 14"/>
          <p:cNvGrpSpPr>
            <a:grpSpLocks/>
          </p:cNvGrpSpPr>
          <p:nvPr userDrawn="1"/>
        </p:nvGrpSpPr>
        <p:grpSpPr bwMode="auto">
          <a:xfrm>
            <a:off x="-28575" y="6381750"/>
            <a:ext cx="5392738" cy="503238"/>
            <a:chOff x="-27963" y="6381328"/>
            <a:chExt cx="5392126" cy="504056"/>
          </a:xfrm>
        </p:grpSpPr>
        <p:sp>
          <p:nvSpPr>
            <p:cNvPr id="9" name="Slide Number Placeholder 3"/>
            <p:cNvSpPr txBox="1">
              <a:spLocks/>
            </p:cNvSpPr>
            <p:nvPr userDrawn="1"/>
          </p:nvSpPr>
          <p:spPr bwMode="auto">
            <a:xfrm>
              <a:off x="-27963" y="6381328"/>
              <a:ext cx="611119" cy="504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lIns="0" tIns="0" rIns="0" bIns="0"/>
            <a:lstStyle>
              <a:lvl1pPr marL="27146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defRPr/>
              </a:pPr>
              <a:fld id="{76662F47-1888-F84B-8E2D-EF5A159B11F8}" type="slidenum">
                <a:rPr lang="nl-NL" sz="1200" smtClean="0">
                  <a:solidFill>
                    <a:schemeClr val="bg1"/>
                  </a:solidFill>
                  <a:latin typeface="Calibri" charset="0"/>
                  <a:cs typeface="Calibri" charset="0"/>
                </a:rPr>
                <a:pPr eaLnBrk="1" hangingPunct="1">
                  <a:spcBef>
                    <a:spcPct val="20000"/>
                  </a:spcBef>
                  <a:defRPr/>
                </a:pPr>
                <a:t>‹#›</a:t>
              </a:fld>
              <a:endParaRPr lang="nl-NL" sz="1200" dirty="0">
                <a:solidFill>
                  <a:schemeClr val="bg1"/>
                </a:solidFill>
                <a:latin typeface="Calibri" charset="0"/>
                <a:cs typeface="Calibri" charset="0"/>
              </a:endParaRPr>
            </a:p>
          </p:txBody>
        </p:sp>
        <p:sp>
          <p:nvSpPr>
            <p:cNvPr id="11" name="Footer Placeholder 2"/>
            <p:cNvSpPr txBox="1">
              <a:spLocks/>
            </p:cNvSpPr>
            <p:nvPr userDrawn="1"/>
          </p:nvSpPr>
          <p:spPr bwMode="auto">
            <a:xfrm>
              <a:off x="683156" y="6381328"/>
              <a:ext cx="4681007" cy="477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nl-NL" sz="1200" dirty="0">
                  <a:solidFill>
                    <a:schemeClr val="bg1"/>
                  </a:solidFill>
                  <a:latin typeface="Calibri" charset="0"/>
                  <a:cs typeface="Calibri" charset="0"/>
                </a:rPr>
                <a:t>Het begint met een idee</a:t>
              </a:r>
            </a:p>
          </p:txBody>
        </p:sp>
      </p:grpSp>
      <p:pic>
        <p:nvPicPr>
          <p:cNvPr id="12" name="Afbeelding 12" descr="VU_NL_400px-1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6237288"/>
            <a:ext cx="1033463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lide Number Placeholder 3"/>
          <p:cNvSpPr txBox="1">
            <a:spLocks/>
          </p:cNvSpPr>
          <p:nvPr userDrawn="1"/>
        </p:nvSpPr>
        <p:spPr bwMode="auto">
          <a:xfrm>
            <a:off x="0" y="6524625"/>
            <a:ext cx="61118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marL="2714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fld id="{C97BC3CE-C4F1-7E45-893D-9B3CDCA986DA}" type="slidenum">
              <a:rPr lang="nl-NL" sz="1200" smtClean="0">
                <a:solidFill>
                  <a:schemeClr val="bg1"/>
                </a:solidFill>
                <a:latin typeface="Calibri" charset="0"/>
                <a:cs typeface="Calibri" charset="0"/>
              </a:rPr>
              <a:pPr eaLnBrk="1" hangingPunct="1">
                <a:spcBef>
                  <a:spcPct val="20000"/>
                </a:spcBef>
                <a:defRPr/>
              </a:pPr>
              <a:t>‹#›</a:t>
            </a:fld>
            <a:endParaRPr lang="nl-NL" sz="1200" dirty="0">
              <a:solidFill>
                <a:schemeClr val="bg1"/>
              </a:solidFill>
              <a:latin typeface="Calibri" charset="0"/>
              <a:cs typeface="Calibri" charset="0"/>
            </a:endParaRPr>
          </a:p>
        </p:txBody>
      </p:sp>
      <p:sp>
        <p:nvSpPr>
          <p:cNvPr id="14" name="Footer Placeholder 2"/>
          <p:cNvSpPr txBox="1">
            <a:spLocks/>
          </p:cNvSpPr>
          <p:nvPr userDrawn="1"/>
        </p:nvSpPr>
        <p:spPr bwMode="auto">
          <a:xfrm>
            <a:off x="611188" y="6492875"/>
            <a:ext cx="47529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nl-NL" sz="1200" dirty="0">
                <a:solidFill>
                  <a:srgbClr val="FFFFFF"/>
                </a:solidFill>
                <a:latin typeface="Calibri" charset="0"/>
                <a:cs typeface="Calibri" charset="0"/>
              </a:rPr>
              <a:t>Het begint met een idee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7971" y="-175427"/>
            <a:ext cx="4752850" cy="1224136"/>
          </a:xfrm>
          <a:prstGeom prst="rect">
            <a:avLst/>
          </a:prstGeom>
        </p:spPr>
        <p:txBody>
          <a:bodyPr lIns="0" tIns="0" rIns="0" bIns="0" anchor="ctr"/>
          <a:lstStyle>
            <a:lvl1pPr marL="270000" indent="0" algn="l">
              <a:lnSpc>
                <a:spcPts val="3400"/>
              </a:lnSpc>
              <a:defRPr sz="3200" cap="all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10" name="Tijdelijke aanduiding voor tekst 19"/>
          <p:cNvSpPr>
            <a:spLocks noGrp="1"/>
          </p:cNvSpPr>
          <p:nvPr>
            <p:ph type="body" sz="quarter" idx="17"/>
          </p:nvPr>
        </p:nvSpPr>
        <p:spPr>
          <a:xfrm>
            <a:off x="4283968" y="1700808"/>
            <a:ext cx="4536504" cy="4464496"/>
          </a:xfrm>
          <a:prstGeom prst="rect">
            <a:avLst/>
          </a:prstGeom>
        </p:spPr>
        <p:txBody>
          <a:bodyPr lIns="0" tIns="0" bIns="0">
            <a:noAutofit/>
          </a:bodyPr>
          <a:lstStyle>
            <a:lvl1pPr marL="270000" indent="0">
              <a:spcBef>
                <a:spcPts val="0"/>
              </a:spcBef>
              <a:buFontTx/>
              <a:buNone/>
              <a:defRPr sz="2600">
                <a:latin typeface="Calibri"/>
                <a:cs typeface="Calibri"/>
              </a:defRPr>
            </a:lvl1pPr>
            <a:lvl2pPr marL="270000" indent="-270000">
              <a:spcBef>
                <a:spcPts val="0"/>
              </a:spcBef>
              <a:buClr>
                <a:srgbClr val="B10F20"/>
              </a:buClr>
              <a:buFont typeface="Wingdings" charset="2"/>
              <a:buChar char="§"/>
              <a:defRPr sz="2600">
                <a:latin typeface="Calibri"/>
                <a:cs typeface="Calibri"/>
              </a:defRPr>
            </a:lvl2pPr>
            <a:lvl3pPr marL="914400" indent="0">
              <a:buNone/>
              <a:defRPr>
                <a:latin typeface="Calibri"/>
                <a:cs typeface="Calibri"/>
              </a:defRPr>
            </a:lvl3pPr>
            <a:lvl4pPr>
              <a:buClr>
                <a:srgbClr val="B10F20"/>
              </a:buClr>
              <a:defRPr>
                <a:latin typeface="Calibri"/>
                <a:cs typeface="Calibri"/>
              </a:defRPr>
            </a:lvl4pPr>
            <a:lvl5pPr>
              <a:buClr>
                <a:srgbClr val="B10F20"/>
              </a:buCl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4052888" cy="68580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0"/>
            <a:r>
              <a:rPr lang="nl-NL" noProof="0" dirty="0" err="1"/>
              <a:t>z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373231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5" Type="http://schemas.openxmlformats.org/officeDocument/2006/relationships/theme" Target="../theme/theme1.xml" /><Relationship Id="rId4" Type="http://schemas.openxmlformats.org/officeDocument/2006/relationships/slideLayout" Target="../slideLayouts/slideLayout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idx="1"/>
          </p:nvPr>
        </p:nvSpPr>
        <p:spPr>
          <a:xfrm>
            <a:off x="457200" y="1442492"/>
            <a:ext cx="8229600" cy="4683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9" r:id="rId2"/>
    <p:sldLayoutId id="2147483660" r:id="rId3"/>
    <p:sldLayoutId id="2147483661" r:id="rId4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Arial Narrow Bold"/>
          <a:ea typeface="ＭＳ Ｐゴシック" charset="-128"/>
          <a:cs typeface="Arial Narrow Bold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Narrow Bold" charset="0"/>
          <a:ea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Narrow Bold" charset="0"/>
          <a:ea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Narrow Bold" charset="0"/>
          <a:ea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Narrow Bold" charset="0"/>
          <a:ea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Narrow Bold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Narrow Bold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Narrow Bold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Narrow Bold" charset="0"/>
          <a:ea typeface="ＭＳ Ｐゴシック" charset="-128"/>
        </a:defRPr>
      </a:lvl9pPr>
    </p:titleStyle>
    <p:bodyStyle>
      <a:lvl1pPr marL="271463" indent="0" algn="l" defTabSz="457200" rtl="0" eaLnBrk="0" fontAlgn="base" hangingPunct="0">
        <a:spcBef>
          <a:spcPct val="20000"/>
        </a:spcBef>
        <a:spcAft>
          <a:spcPct val="0"/>
        </a:spcAft>
        <a:buFontTx/>
        <a:buNone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271463" indent="-271463" algn="l" defTabSz="457200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80000"/>
        <a:buFont typeface="Lucida Grande"/>
        <a:buChar char="&gt;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542925" indent="-271463" algn="l" defTabSz="457200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80000"/>
        <a:buFont typeface="Lucida Grande"/>
        <a:buChar char="&gt;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885825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80000"/>
        <a:buFont typeface="Lucida Grande"/>
        <a:buChar char="&gt;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885825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80000"/>
        <a:buFont typeface="Lucida Grande"/>
        <a:buChar char="&gt;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 /><Relationship Id="rId1" Type="http://schemas.openxmlformats.org/officeDocument/2006/relationships/slideLayout" Target="../slideLayouts/slideLayout4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4.xml" /><Relationship Id="rId4" Type="http://schemas.openxmlformats.org/officeDocument/2006/relationships/image" Target="../media/image5.jpg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3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4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4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 /><Relationship Id="rId1" Type="http://schemas.openxmlformats.org/officeDocument/2006/relationships/slideLayout" Target="../slideLayouts/slideLayout4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 /><Relationship Id="rId1" Type="http://schemas.openxmlformats.org/officeDocument/2006/relationships/slideLayout" Target="../slideLayouts/slideLayout4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4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 /><Relationship Id="rId1" Type="http://schemas.openxmlformats.org/officeDocument/2006/relationships/slideLayout" Target="../slideLayouts/slideLayout4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 /><Relationship Id="rId1" Type="http://schemas.openxmlformats.org/officeDocument/2006/relationships/slideLayout" Target="../slideLayouts/slideLayout4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 /><Relationship Id="rId1" Type="http://schemas.openxmlformats.org/officeDocument/2006/relationships/slideLayout" Target="../slideLayouts/slideLayout4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Tijdelijke aanduiding voor afbeelding 12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6" t="-88" r="-2516" b="88"/>
          <a:stretch/>
        </p:blipFill>
        <p:spPr>
          <a:xfrm>
            <a:off x="-1754114" y="-45417"/>
            <a:ext cx="12272741" cy="6903417"/>
          </a:xfrm>
        </p:spPr>
      </p:pic>
      <p:grpSp>
        <p:nvGrpSpPr>
          <p:cNvPr id="2" name="Groeperen 1"/>
          <p:cNvGrpSpPr/>
          <p:nvPr/>
        </p:nvGrpSpPr>
        <p:grpSpPr>
          <a:xfrm>
            <a:off x="428624" y="406400"/>
            <a:ext cx="7994755" cy="1932001"/>
            <a:chOff x="428624" y="406400"/>
            <a:chExt cx="7994755" cy="1932001"/>
          </a:xfrm>
        </p:grpSpPr>
        <p:sp>
          <p:nvSpPr>
            <p:cNvPr id="6" name="Vrije vorm 5"/>
            <p:cNvSpPr/>
            <p:nvPr/>
          </p:nvSpPr>
          <p:spPr>
            <a:xfrm>
              <a:off x="936625" y="1512888"/>
              <a:ext cx="196850" cy="98425"/>
            </a:xfrm>
            <a:custGeom>
              <a:avLst/>
              <a:gdLst>
                <a:gd name="connsiteX0" fmla="*/ 0 w 196850"/>
                <a:gd name="connsiteY0" fmla="*/ 3175 h 98425"/>
                <a:gd name="connsiteX1" fmla="*/ 95250 w 196850"/>
                <a:gd name="connsiteY1" fmla="*/ 98425 h 98425"/>
                <a:gd name="connsiteX2" fmla="*/ 196850 w 196850"/>
                <a:gd name="connsiteY2" fmla="*/ 0 h 98425"/>
                <a:gd name="connsiteX3" fmla="*/ 0 w 196850"/>
                <a:gd name="connsiteY3" fmla="*/ 3175 h 98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6850" h="98425">
                  <a:moveTo>
                    <a:pt x="0" y="3175"/>
                  </a:moveTo>
                  <a:lnTo>
                    <a:pt x="95250" y="98425"/>
                  </a:lnTo>
                  <a:lnTo>
                    <a:pt x="196850" y="0"/>
                  </a:lnTo>
                  <a:lnTo>
                    <a:pt x="0" y="3175"/>
                  </a:lnTo>
                  <a:close/>
                </a:path>
              </a:pathLst>
            </a:custGeom>
            <a:solidFill>
              <a:srgbClr val="0080B9">
                <a:alpha val="88000"/>
              </a:srgb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l-NL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7" name="Rechthoek 6"/>
            <p:cNvSpPr/>
            <p:nvPr/>
          </p:nvSpPr>
          <p:spPr>
            <a:xfrm>
              <a:off x="428624" y="406400"/>
              <a:ext cx="7994755" cy="1112838"/>
            </a:xfrm>
            <a:prstGeom prst="rect">
              <a:avLst/>
            </a:prstGeom>
            <a:solidFill>
              <a:srgbClr val="0080B9">
                <a:alpha val="9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l-NL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8" name="Vrije vorm 7"/>
            <p:cNvSpPr/>
            <p:nvPr/>
          </p:nvSpPr>
          <p:spPr>
            <a:xfrm>
              <a:off x="434681" y="1555750"/>
              <a:ext cx="850900" cy="188271"/>
            </a:xfrm>
            <a:custGeom>
              <a:avLst/>
              <a:gdLst>
                <a:gd name="connsiteX0" fmla="*/ 0 w 869950"/>
                <a:gd name="connsiteY0" fmla="*/ 0 h 196850"/>
                <a:gd name="connsiteX1" fmla="*/ 495300 w 869950"/>
                <a:gd name="connsiteY1" fmla="*/ 0 h 196850"/>
                <a:gd name="connsiteX2" fmla="*/ 606425 w 869950"/>
                <a:gd name="connsiteY2" fmla="*/ 107950 h 196850"/>
                <a:gd name="connsiteX3" fmla="*/ 704850 w 869950"/>
                <a:gd name="connsiteY3" fmla="*/ 3175 h 196850"/>
                <a:gd name="connsiteX4" fmla="*/ 869950 w 869950"/>
                <a:gd name="connsiteY4" fmla="*/ 3175 h 196850"/>
                <a:gd name="connsiteX5" fmla="*/ 869950 w 869950"/>
                <a:gd name="connsiteY5" fmla="*/ 196850 h 196850"/>
                <a:gd name="connsiteX6" fmla="*/ 0 w 869950"/>
                <a:gd name="connsiteY6" fmla="*/ 196850 h 196850"/>
                <a:gd name="connsiteX7" fmla="*/ 0 w 869950"/>
                <a:gd name="connsiteY7" fmla="*/ 0 h 19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69950" h="196850">
                  <a:moveTo>
                    <a:pt x="0" y="0"/>
                  </a:moveTo>
                  <a:lnTo>
                    <a:pt x="495300" y="0"/>
                  </a:lnTo>
                  <a:lnTo>
                    <a:pt x="606425" y="107950"/>
                  </a:lnTo>
                  <a:lnTo>
                    <a:pt x="704850" y="3175"/>
                  </a:lnTo>
                  <a:lnTo>
                    <a:pt x="869950" y="3175"/>
                  </a:lnTo>
                  <a:lnTo>
                    <a:pt x="869950" y="196850"/>
                  </a:lnTo>
                  <a:lnTo>
                    <a:pt x="0" y="1968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AAC">
                <a:alpha val="9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l-NL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9" name="Rechthoek 8"/>
            <p:cNvSpPr/>
            <p:nvPr/>
          </p:nvSpPr>
          <p:spPr>
            <a:xfrm>
              <a:off x="1279524" y="1558925"/>
              <a:ext cx="5866117" cy="185096"/>
            </a:xfrm>
            <a:prstGeom prst="rect">
              <a:avLst/>
            </a:prstGeom>
            <a:solidFill>
              <a:srgbClr val="006AAC">
                <a:alpha val="9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l-NL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10" name="Titel 1"/>
            <p:cNvSpPr txBox="1">
              <a:spLocks/>
            </p:cNvSpPr>
            <p:nvPr/>
          </p:nvSpPr>
          <p:spPr>
            <a:xfrm>
              <a:off x="428624" y="406400"/>
              <a:ext cx="7994755" cy="1112838"/>
            </a:xfrm>
            <a:prstGeom prst="rect">
              <a:avLst/>
            </a:prstGeom>
            <a:noFill/>
          </p:spPr>
          <p:txBody>
            <a:bodyPr lIns="180000" anchor="ctr" anchorCtr="0"/>
            <a:lstStyle>
              <a:lvl1pPr algn="l">
                <a:lnSpc>
                  <a:spcPts val="3300"/>
                </a:lnSpc>
                <a:defRPr cap="all">
                  <a:solidFill>
                    <a:schemeClr val="bg1"/>
                  </a:solidFill>
                </a:defRPr>
              </a:lvl1pPr>
            </a:lstStyle>
            <a:p>
              <a:pPr lvl="0" eaLnBrk="0" hangingPunct="0">
                <a:defRPr/>
              </a:pPr>
              <a:r>
                <a:rPr lang="nl-NL" sz="3500" dirty="0" err="1">
                  <a:latin typeface="Calibri"/>
                </a:rPr>
                <a:t>Transforming</a:t>
              </a:r>
              <a:r>
                <a:rPr lang="nl-NL" sz="3500" dirty="0">
                  <a:latin typeface="Calibri"/>
                </a:rPr>
                <a:t> </a:t>
              </a:r>
              <a:r>
                <a:rPr lang="nl-NL" sz="3500" dirty="0" err="1">
                  <a:latin typeface="Calibri"/>
                </a:rPr>
                <a:t>the</a:t>
              </a:r>
              <a:r>
                <a:rPr lang="nl-NL" sz="3500" dirty="0">
                  <a:latin typeface="Calibri"/>
                </a:rPr>
                <a:t> </a:t>
              </a:r>
              <a:r>
                <a:rPr lang="nl-NL" sz="3500" dirty="0" err="1">
                  <a:latin typeface="Calibri"/>
                </a:rPr>
                <a:t>academic</a:t>
              </a:r>
              <a:r>
                <a:rPr lang="nl-NL" sz="3500" dirty="0">
                  <a:latin typeface="Calibri"/>
                </a:rPr>
                <a:t> </a:t>
              </a:r>
              <a:r>
                <a:rPr lang="nl-NL" sz="3500" dirty="0" err="1">
                  <a:latin typeface="Calibri"/>
                </a:rPr>
                <a:t>library</a:t>
              </a:r>
              <a:r>
                <a:rPr lang="nl-NL" sz="3500" dirty="0">
                  <a:latin typeface="Calibri"/>
                </a:rPr>
                <a:t> </a:t>
              </a:r>
              <a:r>
                <a:rPr lang="nl-NL" sz="3500" dirty="0" err="1">
                  <a:latin typeface="Calibri"/>
                </a:rPr>
                <a:t>to</a:t>
              </a:r>
              <a:r>
                <a:rPr lang="nl-NL" sz="3500" dirty="0">
                  <a:latin typeface="Calibri"/>
                </a:rPr>
                <a:t> meet </a:t>
              </a:r>
              <a:r>
                <a:rPr lang="nl-NL" sz="3500" dirty="0" err="1">
                  <a:latin typeface="Calibri"/>
                </a:rPr>
                <a:t>changing</a:t>
              </a:r>
              <a:r>
                <a:rPr lang="nl-NL" sz="3500" dirty="0">
                  <a:latin typeface="Calibri"/>
                </a:rPr>
                <a:t> </a:t>
              </a:r>
              <a:r>
                <a:rPr lang="nl-NL" sz="3500" dirty="0" err="1">
                  <a:latin typeface="Calibri"/>
                </a:rPr>
                <a:t>needs</a:t>
              </a:r>
              <a:r>
                <a:rPr lang="nl-NL" sz="3500" dirty="0">
                  <a:latin typeface="Calibri"/>
                </a:rPr>
                <a:t> of research</a:t>
              </a:r>
              <a:endParaRPr kumimoji="0" lang="nl-NL" sz="350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  <p:sp>
          <p:nvSpPr>
            <p:cNvPr id="11" name="Subtitel 2"/>
            <p:cNvSpPr txBox="1">
              <a:spLocks/>
            </p:cNvSpPr>
            <p:nvPr/>
          </p:nvSpPr>
          <p:spPr>
            <a:xfrm>
              <a:off x="428624" y="1735349"/>
              <a:ext cx="6717018" cy="603052"/>
            </a:xfrm>
            <a:prstGeom prst="rect">
              <a:avLst/>
            </a:prstGeom>
            <a:solidFill>
              <a:srgbClr val="006AAC">
                <a:alpha val="90000"/>
              </a:srgbClr>
            </a:solidFill>
          </p:spPr>
          <p:txBody>
            <a:bodyPr vert="horz" wrap="square" lIns="180000" bIns="234000" anchor="t" anchorCtr="0">
              <a:spAutoFit/>
            </a:bodyPr>
            <a:lstStyle>
              <a:lvl1pPr marL="0" indent="0" algn="l">
                <a:lnSpc>
                  <a:spcPts val="2500"/>
                </a:lnSpc>
                <a:buNone/>
                <a:defRPr sz="2400" cap="all" baseline="0">
                  <a:solidFill>
                    <a:srgbClr val="FFFFFF"/>
                  </a:solidFill>
                  <a:latin typeface="Arial Narrow"/>
                  <a:cs typeface="Arial Narrow"/>
                </a:defRPr>
              </a:lvl1pPr>
              <a:lvl2pPr marL="457200" indent="0" algn="ctr">
                <a:buNone/>
                <a:defRPr>
                  <a:solidFill>
                    <a:schemeClr val="tx1">
                      <a:tint val="75000"/>
                    </a:schemeClr>
                  </a:solidFill>
                </a:defRPr>
              </a:lvl2pPr>
              <a:lvl3pPr marL="914400" indent="0" algn="ctr">
                <a:buNone/>
                <a:defRPr>
                  <a:solidFill>
                    <a:schemeClr val="tx1">
                      <a:tint val="75000"/>
                    </a:schemeClr>
                  </a:solidFill>
                </a:defRPr>
              </a:lvl3pPr>
              <a:lvl4pPr marL="1371600" indent="0" algn="ctr">
                <a:buNone/>
                <a:defRPr>
                  <a:solidFill>
                    <a:schemeClr val="tx1">
                      <a:tint val="75000"/>
                    </a:schemeClr>
                  </a:solidFill>
                </a:defRPr>
              </a:lvl4pPr>
              <a:lvl5pPr marL="1828800" indent="0" algn="ctr">
                <a:buNone/>
                <a:defRPr>
                  <a:solidFill>
                    <a:schemeClr val="tx1">
                      <a:tint val="75000"/>
                    </a:schemeClr>
                  </a:solidFill>
                </a:defRPr>
              </a:lvl5pPr>
              <a:lvl6pPr marL="2286000" indent="0" algn="ctr">
                <a:buNone/>
                <a:defRPr>
                  <a:solidFill>
                    <a:schemeClr val="tx1">
                      <a:tint val="75000"/>
                    </a:schemeClr>
                  </a:solidFill>
                </a:defRPr>
              </a:lvl6pPr>
              <a:lvl7pPr marL="2743200" indent="0" algn="ctr">
                <a:buNone/>
                <a:defRPr>
                  <a:solidFill>
                    <a:schemeClr val="tx1">
                      <a:tint val="75000"/>
                    </a:schemeClr>
                  </a:solidFill>
                </a:defRPr>
              </a:lvl7pPr>
              <a:lvl8pPr marL="3200400" indent="0" algn="ctr">
                <a:buNone/>
                <a:defRPr>
                  <a:solidFill>
                    <a:schemeClr val="tx1">
                      <a:tint val="75000"/>
                    </a:schemeClr>
                  </a:solidFill>
                </a:defRPr>
              </a:lvl8pPr>
              <a:lvl9pPr marL="3657600" indent="0" algn="ctr">
                <a:buNone/>
                <a:defRPr>
                  <a:solidFill>
                    <a:schemeClr val="tx1">
                      <a:tint val="75000"/>
                    </a:schemeClr>
                  </a:solidFill>
                </a:defRPr>
              </a:lvl9pPr>
            </a:lstStyle>
            <a:p>
              <a:pPr lvl="0" eaLnBrk="0" hangingPunct="0">
                <a:spcBef>
                  <a:spcPts val="0"/>
                </a:spcBef>
                <a:defRPr/>
              </a:pPr>
              <a:r>
                <a:rPr lang="nl-NL" dirty="0" err="1">
                  <a:latin typeface="Calibri"/>
                  <a:cs typeface="Calibri"/>
                </a:rPr>
                <a:t>Lessons</a:t>
              </a:r>
              <a:r>
                <a:rPr lang="nl-NL" dirty="0">
                  <a:latin typeface="Calibri"/>
                  <a:cs typeface="Calibri"/>
                </a:rPr>
                <a:t> </a:t>
              </a:r>
              <a:r>
                <a:rPr lang="nl-NL" dirty="0" err="1">
                  <a:latin typeface="Calibri"/>
                  <a:cs typeface="Calibri"/>
                </a:rPr>
                <a:t>learned</a:t>
              </a:r>
              <a:r>
                <a:rPr lang="nl-NL" dirty="0">
                  <a:latin typeface="Calibri"/>
                  <a:cs typeface="Calibri"/>
                </a:rPr>
                <a:t> At VU University Amsterdam </a:t>
              </a:r>
            </a:p>
          </p:txBody>
        </p:sp>
      </p:grpSp>
      <p:grpSp>
        <p:nvGrpSpPr>
          <p:cNvPr id="15" name="Groeperen 19"/>
          <p:cNvGrpSpPr>
            <a:grpSpLocks/>
          </p:cNvGrpSpPr>
          <p:nvPr/>
        </p:nvGrpSpPr>
        <p:grpSpPr bwMode="auto">
          <a:xfrm>
            <a:off x="0" y="6415088"/>
            <a:ext cx="5364163" cy="442912"/>
            <a:chOff x="0" y="6414797"/>
            <a:chExt cx="5364163" cy="443204"/>
          </a:xfrm>
        </p:grpSpPr>
        <p:sp>
          <p:nvSpPr>
            <p:cNvPr id="16" name="Slide Number Placeholder 3"/>
            <p:cNvSpPr txBox="1">
              <a:spLocks/>
            </p:cNvSpPr>
            <p:nvPr/>
          </p:nvSpPr>
          <p:spPr bwMode="auto">
            <a:xfrm>
              <a:off x="0" y="6453336"/>
              <a:ext cx="611188" cy="404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lIns="0" tIns="0" rIns="0" bIns="0"/>
            <a:lstStyle>
              <a:lvl1pPr marL="27146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fld id="{B6535939-1A7B-AE4D-A0E3-E82652A3CA2F}" type="slidenum">
                <a:rPr lang="nl-NL" sz="1200" smtClean="0">
                  <a:solidFill>
                    <a:srgbClr val="FFFFFF"/>
                  </a:solidFill>
                  <a:latin typeface="Calibri" charset="0"/>
                  <a:cs typeface="Calibri" charset="0"/>
                </a:rPr>
                <a:pPr eaLnBrk="1" hangingPunct="1">
                  <a:spcBef>
                    <a:spcPct val="20000"/>
                  </a:spcBef>
                </a:pPr>
                <a:t>1</a:t>
              </a:fld>
              <a:endParaRPr lang="nl-NL" sz="1200" dirty="0">
                <a:solidFill>
                  <a:srgbClr val="FFFFFF"/>
                </a:solidFill>
                <a:latin typeface="Calibri" charset="0"/>
                <a:cs typeface="Calibri" charset="0"/>
              </a:endParaRPr>
            </a:p>
          </p:txBody>
        </p:sp>
        <p:sp>
          <p:nvSpPr>
            <p:cNvPr id="17" name="Footer Placeholder 2"/>
            <p:cNvSpPr txBox="1">
              <a:spLocks/>
            </p:cNvSpPr>
            <p:nvPr/>
          </p:nvSpPr>
          <p:spPr bwMode="auto">
            <a:xfrm>
              <a:off x="611188" y="6414797"/>
              <a:ext cx="4752975" cy="443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endParaRPr lang="nl-NL" sz="1200" dirty="0">
                <a:solidFill>
                  <a:schemeClr val="bg1"/>
                </a:solidFill>
                <a:latin typeface="Calibri" charset="0"/>
                <a:cs typeface="Calibri" charset="0"/>
              </a:endParaRPr>
            </a:p>
          </p:txBody>
        </p:sp>
      </p:grpSp>
      <p:pic>
        <p:nvPicPr>
          <p:cNvPr id="3" name="Afbeelding 2" descr="UBVU_ENG_Wit_FC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926" y="5736853"/>
            <a:ext cx="3513377" cy="668709"/>
          </a:xfrm>
          <a:prstGeom prst="rect">
            <a:avLst/>
          </a:prstGeom>
        </p:spPr>
      </p:pic>
      <p:sp>
        <p:nvSpPr>
          <p:cNvPr id="26" name="Footer Placeholder 2"/>
          <p:cNvSpPr txBox="1">
            <a:spLocks/>
          </p:cNvSpPr>
          <p:nvPr/>
        </p:nvSpPr>
        <p:spPr bwMode="auto">
          <a:xfrm>
            <a:off x="2392667" y="6625023"/>
            <a:ext cx="4752975" cy="326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200" b="1" dirty="0">
                <a:solidFill>
                  <a:srgbClr val="0070C0"/>
                </a:solidFill>
                <a:latin typeface="Calibri" charset="0"/>
                <a:cs typeface="Calibri" charset="0"/>
              </a:rPr>
              <a:t>ARJAN SCHALKEN, A.F.SCHALKEN@VU.NL</a:t>
            </a:r>
          </a:p>
        </p:txBody>
      </p:sp>
    </p:spTree>
    <p:extLst>
      <p:ext uri="{BB962C8B-B14F-4D97-AF65-F5344CB8AC3E}">
        <p14:creationId xmlns:p14="http://schemas.microsoft.com/office/powerpoint/2010/main" val="2534508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/>
          <p:cNvSpPr/>
          <p:nvPr/>
        </p:nvSpPr>
        <p:spPr>
          <a:xfrm>
            <a:off x="4111772" y="1410178"/>
            <a:ext cx="4939780" cy="53245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2000" b="1" dirty="0">
                <a:latin typeface="Calibri" panose="020F0502020204030204" pitchFamily="34" charset="0"/>
              </a:rPr>
              <a:t>New </a:t>
            </a:r>
            <a:r>
              <a:rPr lang="nl-NL" sz="2000" b="1" dirty="0" err="1">
                <a:latin typeface="Calibri" panose="020F0502020204030204" pitchFamily="34" charset="0"/>
              </a:rPr>
              <a:t>reorganization</a:t>
            </a:r>
            <a:r>
              <a:rPr lang="nl-NL" sz="2000" b="1" dirty="0">
                <a:latin typeface="Calibri" panose="020F0502020204030204" pitchFamily="34" charset="0"/>
              </a:rPr>
              <a:t> plan 2014</a:t>
            </a:r>
          </a:p>
          <a:p>
            <a:endParaRPr lang="nl-NL" sz="2000" b="1" dirty="0">
              <a:latin typeface="Calibri" panose="020F0502020204030204" pitchFamily="34" charset="0"/>
            </a:endParaRPr>
          </a:p>
          <a:p>
            <a:r>
              <a:rPr lang="nl-NL" sz="2000" b="1" dirty="0">
                <a:latin typeface="Calibri" panose="020F0502020204030204" pitchFamily="34" charset="0"/>
              </a:rPr>
              <a:t>Mission: </a:t>
            </a:r>
            <a:r>
              <a:rPr lang="nl-NL" sz="2000" b="1" dirty="0" err="1">
                <a:latin typeface="Calibri" panose="020F0502020204030204" pitchFamily="34" charset="0"/>
              </a:rPr>
              <a:t>library</a:t>
            </a:r>
            <a:r>
              <a:rPr lang="nl-NL" sz="2000" b="1" dirty="0">
                <a:latin typeface="Calibri" panose="020F0502020204030204" pitchFamily="34" charset="0"/>
              </a:rPr>
              <a:t> is </a:t>
            </a:r>
            <a:r>
              <a:rPr lang="nl-NL" sz="2000" b="1" dirty="0" err="1">
                <a:latin typeface="Calibri" panose="020F0502020204030204" pitchFamily="34" charset="0"/>
              </a:rPr>
              <a:t>the</a:t>
            </a:r>
            <a:r>
              <a:rPr lang="nl-NL" sz="2000" b="1" dirty="0">
                <a:latin typeface="Calibri" panose="020F0502020204030204" pitchFamily="34" charset="0"/>
              </a:rPr>
              <a:t>  manager of</a:t>
            </a:r>
          </a:p>
          <a:p>
            <a:r>
              <a:rPr lang="nl-NL" sz="2000" b="1" dirty="0" err="1">
                <a:latin typeface="Calibri" panose="020F0502020204030204" pitchFamily="34" charset="0"/>
              </a:rPr>
              <a:t>academic</a:t>
            </a:r>
            <a:r>
              <a:rPr lang="nl-NL" sz="2000" b="1" dirty="0">
                <a:latin typeface="Calibri" panose="020F0502020204030204" pitchFamily="34" charset="0"/>
              </a:rPr>
              <a:t> content of </a:t>
            </a:r>
            <a:r>
              <a:rPr lang="nl-NL" sz="2000" b="1" dirty="0" err="1">
                <a:latin typeface="Calibri" panose="020F0502020204030204" pitchFamily="34" charset="0"/>
              </a:rPr>
              <a:t>the</a:t>
            </a:r>
            <a:r>
              <a:rPr lang="nl-NL" sz="2000" b="1" dirty="0">
                <a:latin typeface="Calibri" panose="020F0502020204030204" pitchFamily="34" charset="0"/>
              </a:rPr>
              <a:t> </a:t>
            </a:r>
            <a:r>
              <a:rPr lang="nl-NL" sz="2000" b="1" dirty="0" err="1">
                <a:latin typeface="Calibri" panose="020F0502020204030204" pitchFamily="34" charset="0"/>
              </a:rPr>
              <a:t>university</a:t>
            </a:r>
            <a:endParaRPr lang="nl-NL" sz="2000" b="1" dirty="0">
              <a:latin typeface="Calibri" panose="020F0502020204030204" pitchFamily="34" charset="0"/>
            </a:endParaRPr>
          </a:p>
          <a:p>
            <a:endParaRPr lang="nl-NL" sz="2000" b="1" dirty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b="1" dirty="0">
                <a:latin typeface="Calibri" panose="020F0502020204030204" pitchFamily="34" charset="0"/>
              </a:rPr>
              <a:t>Extra efficiency in back office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b="1" dirty="0" err="1">
                <a:latin typeface="Calibri" panose="020F0502020204030204" pitchFamily="34" charset="0"/>
              </a:rPr>
              <a:t>Less</a:t>
            </a:r>
            <a:r>
              <a:rPr lang="nl-NL" sz="2000" b="1" dirty="0">
                <a:latin typeface="Calibri" panose="020F0502020204030204" pitchFamily="34" charset="0"/>
              </a:rPr>
              <a:t> service desks (</a:t>
            </a:r>
            <a:r>
              <a:rPr lang="nl-NL" sz="2000" b="1" dirty="0" err="1">
                <a:latin typeface="Calibri" panose="020F0502020204030204" pitchFamily="34" charset="0"/>
              </a:rPr>
              <a:t>longer</a:t>
            </a:r>
            <a:r>
              <a:rPr lang="nl-NL" sz="2000" b="1" dirty="0">
                <a:latin typeface="Calibri" panose="020F0502020204030204" pitchFamily="34" charset="0"/>
              </a:rPr>
              <a:t> opening </a:t>
            </a:r>
            <a:r>
              <a:rPr lang="nl-NL" sz="2000" b="1" dirty="0" err="1">
                <a:latin typeface="Calibri" panose="020F0502020204030204" pitchFamily="34" charset="0"/>
              </a:rPr>
              <a:t>hours</a:t>
            </a:r>
            <a:r>
              <a:rPr lang="nl-NL" sz="2000" b="1" dirty="0">
                <a:latin typeface="Calibri" panose="020F0502020204030204" pitchFamily="34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b="1" dirty="0">
                <a:latin typeface="Calibri" panose="020F0502020204030204" pitchFamily="34" charset="0"/>
              </a:rPr>
              <a:t>Embedded </a:t>
            </a:r>
            <a:r>
              <a:rPr lang="nl-NL" sz="2000" b="1" dirty="0" err="1">
                <a:latin typeface="Calibri" panose="020F0502020204030204" pitchFamily="34" charset="0"/>
              </a:rPr>
              <a:t>librarians</a:t>
            </a:r>
            <a:endParaRPr lang="nl-NL" sz="2000" b="1" dirty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b="1" dirty="0" err="1">
                <a:latin typeface="Calibri" panose="020F0502020204030204" pitchFamily="34" charset="0"/>
              </a:rPr>
              <a:t>Investing</a:t>
            </a:r>
            <a:r>
              <a:rPr lang="nl-NL" sz="2000" b="1" dirty="0">
                <a:latin typeface="Calibri" panose="020F0502020204030204" pitchFamily="34" charset="0"/>
              </a:rPr>
              <a:t> in research support</a:t>
            </a:r>
          </a:p>
          <a:p>
            <a:endParaRPr lang="nl-NL" sz="2000" b="1" dirty="0">
              <a:latin typeface="Calibri" panose="020F0502020204030204" pitchFamily="34" charset="0"/>
            </a:endParaRPr>
          </a:p>
          <a:p>
            <a:r>
              <a:rPr lang="nl-NL" sz="2000" b="1" dirty="0">
                <a:latin typeface="Calibri" panose="020F0502020204030204" pitchFamily="34" charset="0"/>
              </a:rPr>
              <a:t>Most important </a:t>
            </a:r>
            <a:r>
              <a:rPr lang="nl-NL" sz="2000" b="1" dirty="0" err="1">
                <a:latin typeface="Calibri" panose="020F0502020204030204" pitchFamily="34" charset="0"/>
              </a:rPr>
              <a:t>enablers</a:t>
            </a:r>
            <a:endParaRPr lang="nl-NL" sz="2000" b="1" dirty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b="1" dirty="0">
                <a:latin typeface="Calibri" panose="020F0502020204030204" pitchFamily="34" charset="0"/>
              </a:rPr>
              <a:t>New </a:t>
            </a:r>
            <a:r>
              <a:rPr lang="nl-NL" sz="2000" b="1" dirty="0" err="1">
                <a:latin typeface="Calibri" panose="020F0502020204030204" pitchFamily="34" charset="0"/>
              </a:rPr>
              <a:t>library</a:t>
            </a:r>
            <a:r>
              <a:rPr lang="nl-NL" sz="2000" b="1" dirty="0">
                <a:latin typeface="Calibri" panose="020F0502020204030204" pitchFamily="34" charset="0"/>
              </a:rPr>
              <a:t> System (WMS)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b="1" dirty="0">
                <a:latin typeface="Calibri" panose="020F0502020204030204" pitchFamily="34" charset="0"/>
              </a:rPr>
              <a:t>Research Data Management project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b="1" dirty="0">
                <a:latin typeface="Calibri" panose="020F0502020204030204" pitchFamily="34" charset="0"/>
              </a:rPr>
              <a:t>Project New RIS (PURE)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b="1" dirty="0">
                <a:latin typeface="Calibri" panose="020F0502020204030204" pitchFamily="34" charset="0"/>
              </a:rPr>
              <a:t>1 service desk </a:t>
            </a:r>
            <a:r>
              <a:rPr lang="nl-NL" sz="2000" b="1" dirty="0" err="1">
                <a:latin typeface="Calibri" panose="020F0502020204030204" pitchFamily="34" charset="0"/>
              </a:rPr>
              <a:t>instead</a:t>
            </a:r>
            <a:r>
              <a:rPr lang="nl-NL" sz="2000" b="1" dirty="0">
                <a:latin typeface="Calibri" panose="020F0502020204030204" pitchFamily="34" charset="0"/>
              </a:rPr>
              <a:t> of 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b="1" dirty="0">
                <a:latin typeface="Calibri" panose="020F0502020204030204" pitchFamily="34" charset="0"/>
              </a:rPr>
              <a:t>Change in </a:t>
            </a:r>
            <a:r>
              <a:rPr lang="nl-NL" sz="2000" b="1" dirty="0" err="1">
                <a:latin typeface="Calibri" panose="020F0502020204030204" pitchFamily="34" charset="0"/>
              </a:rPr>
              <a:t>organization</a:t>
            </a:r>
            <a:r>
              <a:rPr lang="nl-NL" sz="2000" b="1" dirty="0">
                <a:latin typeface="Calibri" panose="020F0502020204030204" pitchFamily="34" charset="0"/>
              </a:rPr>
              <a:t>, </a:t>
            </a:r>
            <a:r>
              <a:rPr lang="nl-NL" sz="2000" b="1" dirty="0" err="1">
                <a:latin typeface="Calibri" panose="020F0502020204030204" pitchFamily="34" charset="0"/>
              </a:rPr>
              <a:t>roles</a:t>
            </a:r>
            <a:r>
              <a:rPr lang="nl-NL" sz="2000" b="1" dirty="0">
                <a:latin typeface="Calibri" panose="020F0502020204030204" pitchFamily="34" charset="0"/>
              </a:rPr>
              <a:t>, culture </a:t>
            </a:r>
            <a:r>
              <a:rPr lang="nl-NL" sz="2000" b="1" dirty="0" err="1">
                <a:latin typeface="Calibri" panose="020F0502020204030204" pitchFamily="34" charset="0"/>
              </a:rPr>
              <a:t>and</a:t>
            </a:r>
            <a:r>
              <a:rPr lang="nl-NL" sz="2000" b="1" dirty="0">
                <a:latin typeface="Calibri" panose="020F0502020204030204" pitchFamily="34" charset="0"/>
              </a:rPr>
              <a:t> services</a:t>
            </a:r>
          </a:p>
        </p:txBody>
      </p:sp>
      <p:sp>
        <p:nvSpPr>
          <p:cNvPr id="10" name="Rechthoek 9"/>
          <p:cNvSpPr/>
          <p:nvPr/>
        </p:nvSpPr>
        <p:spPr>
          <a:xfrm>
            <a:off x="4211638" y="187325"/>
            <a:ext cx="4762500" cy="1247775"/>
          </a:xfrm>
          <a:prstGeom prst="rect">
            <a:avLst/>
          </a:prstGeom>
          <a:solidFill>
            <a:srgbClr val="0089CF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1" name="Vrije vorm 10"/>
          <p:cNvSpPr/>
          <p:nvPr/>
        </p:nvSpPr>
        <p:spPr>
          <a:xfrm>
            <a:off x="4764088" y="1430338"/>
            <a:ext cx="200025" cy="101600"/>
          </a:xfrm>
          <a:custGeom>
            <a:avLst/>
            <a:gdLst>
              <a:gd name="connsiteX0" fmla="*/ 0 w 196850"/>
              <a:gd name="connsiteY0" fmla="*/ 3175 h 98425"/>
              <a:gd name="connsiteX1" fmla="*/ 95250 w 196850"/>
              <a:gd name="connsiteY1" fmla="*/ 98425 h 98425"/>
              <a:gd name="connsiteX2" fmla="*/ 196850 w 196850"/>
              <a:gd name="connsiteY2" fmla="*/ 0 h 98425"/>
              <a:gd name="connsiteX3" fmla="*/ 0 w 196850"/>
              <a:gd name="connsiteY3" fmla="*/ 3175 h 98425"/>
              <a:gd name="connsiteX0" fmla="*/ 0 w 200025"/>
              <a:gd name="connsiteY0" fmla="*/ 0 h 101600"/>
              <a:gd name="connsiteX1" fmla="*/ 98425 w 200025"/>
              <a:gd name="connsiteY1" fmla="*/ 101600 h 101600"/>
              <a:gd name="connsiteX2" fmla="*/ 200025 w 200025"/>
              <a:gd name="connsiteY2" fmla="*/ 3175 h 101600"/>
              <a:gd name="connsiteX3" fmla="*/ 0 w 200025"/>
              <a:gd name="connsiteY3" fmla="*/ 0 h 10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025" h="101600">
                <a:moveTo>
                  <a:pt x="0" y="0"/>
                </a:moveTo>
                <a:lnTo>
                  <a:pt x="98425" y="101600"/>
                </a:lnTo>
                <a:lnTo>
                  <a:pt x="200025" y="3175"/>
                </a:lnTo>
                <a:lnTo>
                  <a:pt x="0" y="0"/>
                </a:lnTo>
                <a:close/>
              </a:path>
            </a:pathLst>
          </a:custGeom>
          <a:solidFill>
            <a:srgbClr val="0089CF">
              <a:alpha val="90000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752528" cy="1224136"/>
          </a:xfrm>
        </p:spPr>
        <p:txBody>
          <a:bodyPr anchor="ctr"/>
          <a:lstStyle/>
          <a:p>
            <a:r>
              <a:rPr lang="en-US" sz="2800" dirty="0">
                <a:latin typeface="Calibri"/>
                <a:cs typeface="Calibri"/>
              </a:rPr>
              <a:t>The library can flourish, even in rough conditions</a:t>
            </a:r>
          </a:p>
        </p:txBody>
      </p:sp>
      <p:grpSp>
        <p:nvGrpSpPr>
          <p:cNvPr id="6" name="Groeperen 19"/>
          <p:cNvGrpSpPr>
            <a:grpSpLocks/>
          </p:cNvGrpSpPr>
          <p:nvPr/>
        </p:nvGrpSpPr>
        <p:grpSpPr bwMode="auto">
          <a:xfrm>
            <a:off x="0" y="6415088"/>
            <a:ext cx="5364163" cy="442912"/>
            <a:chOff x="0" y="6414797"/>
            <a:chExt cx="5364163" cy="443204"/>
          </a:xfrm>
        </p:grpSpPr>
        <p:sp>
          <p:nvSpPr>
            <p:cNvPr id="7" name="Slide Number Placeholder 3"/>
            <p:cNvSpPr txBox="1">
              <a:spLocks/>
            </p:cNvSpPr>
            <p:nvPr/>
          </p:nvSpPr>
          <p:spPr bwMode="auto">
            <a:xfrm>
              <a:off x="0" y="6453336"/>
              <a:ext cx="611188" cy="404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lIns="0" tIns="0" rIns="0" bIns="0"/>
            <a:lstStyle>
              <a:lvl1pPr marL="27146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fld id="{B6535939-1A7B-AE4D-A0E3-E82652A3CA2F}" type="slidenum">
                <a:rPr lang="nl-NL" sz="1200" smtClean="0">
                  <a:solidFill>
                    <a:srgbClr val="FFFFFF"/>
                  </a:solidFill>
                  <a:latin typeface="Calibri" charset="0"/>
                  <a:cs typeface="Calibri" charset="0"/>
                </a:rPr>
                <a:pPr eaLnBrk="1" hangingPunct="1">
                  <a:spcBef>
                    <a:spcPct val="20000"/>
                  </a:spcBef>
                </a:pPr>
                <a:t>10</a:t>
              </a:fld>
              <a:endParaRPr lang="nl-NL" sz="1200" dirty="0">
                <a:solidFill>
                  <a:srgbClr val="FFFFFF"/>
                </a:solidFill>
                <a:latin typeface="Calibri" charset="0"/>
                <a:cs typeface="Calibri" charset="0"/>
              </a:endParaRPr>
            </a:p>
          </p:txBody>
        </p:sp>
        <p:sp>
          <p:nvSpPr>
            <p:cNvPr id="8" name="Footer Placeholder 2"/>
            <p:cNvSpPr txBox="1">
              <a:spLocks/>
            </p:cNvSpPr>
            <p:nvPr/>
          </p:nvSpPr>
          <p:spPr bwMode="auto">
            <a:xfrm>
              <a:off x="611188" y="6414797"/>
              <a:ext cx="4752975" cy="443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nl-NL" sz="1200" dirty="0">
                  <a:solidFill>
                    <a:schemeClr val="bg1"/>
                  </a:solidFill>
                  <a:latin typeface="Calibri" charset="0"/>
                  <a:cs typeface="Calibri" charset="0"/>
                </a:rPr>
                <a:t>VU University Library</a:t>
              </a:r>
            </a:p>
          </p:txBody>
        </p:sp>
      </p:grpSp>
      <p:pic>
        <p:nvPicPr>
          <p:cNvPr id="9" name="Tijdelijke aanduiding voor afbeelding 8"/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31" t="-265" r="24495" b="265"/>
          <a:stretch/>
        </p:blipFill>
        <p:spPr/>
      </p:pic>
      <p:sp>
        <p:nvSpPr>
          <p:cNvPr id="3" name="Rechthoek 2"/>
          <p:cNvSpPr/>
          <p:nvPr/>
        </p:nvSpPr>
        <p:spPr>
          <a:xfrm>
            <a:off x="822669" y="6345880"/>
            <a:ext cx="291137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nl-NL" sz="800" b="1" dirty="0">
                <a:latin typeface="+mn-lt"/>
                <a:ea typeface="Times New Roman" panose="02020603050405020304" pitchFamily="18" charset="0"/>
              </a:rPr>
              <a:t>Photo: you have </a:t>
            </a:r>
            <a:r>
              <a:rPr lang="nl-NL" sz="800" b="1" dirty="0" err="1">
                <a:latin typeface="+mn-lt"/>
                <a:ea typeface="Times New Roman" panose="02020603050405020304" pitchFamily="18" charset="0"/>
              </a:rPr>
              <a:t>to</a:t>
            </a:r>
            <a:r>
              <a:rPr lang="nl-NL" sz="800" b="1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nl-NL" sz="800" b="1" dirty="0" err="1">
                <a:latin typeface="+mn-lt"/>
                <a:ea typeface="Times New Roman" panose="02020603050405020304" pitchFamily="18" charset="0"/>
              </a:rPr>
              <a:t>be</a:t>
            </a:r>
            <a:r>
              <a:rPr lang="nl-NL" sz="800" b="1" dirty="0">
                <a:latin typeface="+mn-lt"/>
                <a:ea typeface="Times New Roman" panose="02020603050405020304" pitchFamily="18" charset="0"/>
              </a:rPr>
              <a:t> at </a:t>
            </a:r>
            <a:r>
              <a:rPr lang="nl-NL" sz="800" b="1" dirty="0" err="1">
                <a:latin typeface="+mn-lt"/>
                <a:ea typeface="Times New Roman" panose="02020603050405020304" pitchFamily="18" charset="0"/>
              </a:rPr>
              <a:t>the</a:t>
            </a:r>
            <a:r>
              <a:rPr lang="nl-NL" sz="800" b="1" dirty="0">
                <a:latin typeface="+mn-lt"/>
                <a:ea typeface="Times New Roman" panose="02020603050405020304" pitchFamily="18" charset="0"/>
              </a:rPr>
              <a:t> right </a:t>
            </a:r>
            <a:r>
              <a:rPr lang="nl-NL" sz="800" b="1" dirty="0" err="1">
                <a:latin typeface="+mn-lt"/>
                <a:ea typeface="Times New Roman" panose="02020603050405020304" pitchFamily="18" charset="0"/>
              </a:rPr>
              <a:t>place</a:t>
            </a:r>
            <a:r>
              <a:rPr lang="nl-NL" sz="800" b="1" dirty="0">
                <a:latin typeface="+mn-lt"/>
                <a:ea typeface="Times New Roman" panose="02020603050405020304" pitchFamily="18" charset="0"/>
              </a:rPr>
              <a:t> at </a:t>
            </a:r>
            <a:r>
              <a:rPr lang="nl-NL" sz="800" b="1" dirty="0" err="1">
                <a:latin typeface="+mn-lt"/>
                <a:ea typeface="Times New Roman" panose="02020603050405020304" pitchFamily="18" charset="0"/>
              </a:rPr>
              <a:t>the</a:t>
            </a:r>
            <a:r>
              <a:rPr lang="nl-NL" sz="800" b="1" dirty="0">
                <a:latin typeface="+mn-lt"/>
                <a:ea typeface="Times New Roman" panose="02020603050405020304" pitchFamily="18" charset="0"/>
              </a:rPr>
              <a:t> right time</a:t>
            </a:r>
            <a:endParaRPr lang="nl-NL" sz="800" b="1" dirty="0">
              <a:effectLst/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61677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981" t="-531" r="42981" b="531"/>
          <a:stretch/>
        </p:blipFill>
        <p:spPr>
          <a:xfrm>
            <a:off x="60560" y="-15295"/>
            <a:ext cx="9144000" cy="6840141"/>
          </a:xfrm>
          <a:prstGeom prst="rect">
            <a:avLst/>
          </a:prstGeom>
        </p:spPr>
      </p:pic>
      <p:sp>
        <p:nvSpPr>
          <p:cNvPr id="11" name="Vrije vorm 10"/>
          <p:cNvSpPr/>
          <p:nvPr/>
        </p:nvSpPr>
        <p:spPr>
          <a:xfrm>
            <a:off x="4764088" y="1430338"/>
            <a:ext cx="200025" cy="101600"/>
          </a:xfrm>
          <a:custGeom>
            <a:avLst/>
            <a:gdLst>
              <a:gd name="connsiteX0" fmla="*/ 0 w 196850"/>
              <a:gd name="connsiteY0" fmla="*/ 3175 h 98425"/>
              <a:gd name="connsiteX1" fmla="*/ 95250 w 196850"/>
              <a:gd name="connsiteY1" fmla="*/ 98425 h 98425"/>
              <a:gd name="connsiteX2" fmla="*/ 196850 w 196850"/>
              <a:gd name="connsiteY2" fmla="*/ 0 h 98425"/>
              <a:gd name="connsiteX3" fmla="*/ 0 w 196850"/>
              <a:gd name="connsiteY3" fmla="*/ 3175 h 98425"/>
              <a:gd name="connsiteX0" fmla="*/ 0 w 200025"/>
              <a:gd name="connsiteY0" fmla="*/ 0 h 101600"/>
              <a:gd name="connsiteX1" fmla="*/ 98425 w 200025"/>
              <a:gd name="connsiteY1" fmla="*/ 101600 h 101600"/>
              <a:gd name="connsiteX2" fmla="*/ 200025 w 200025"/>
              <a:gd name="connsiteY2" fmla="*/ 3175 h 101600"/>
              <a:gd name="connsiteX3" fmla="*/ 0 w 200025"/>
              <a:gd name="connsiteY3" fmla="*/ 0 h 10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025" h="101600">
                <a:moveTo>
                  <a:pt x="0" y="0"/>
                </a:moveTo>
                <a:lnTo>
                  <a:pt x="98425" y="101600"/>
                </a:lnTo>
                <a:lnTo>
                  <a:pt x="200025" y="3175"/>
                </a:lnTo>
                <a:lnTo>
                  <a:pt x="0" y="0"/>
                </a:lnTo>
                <a:close/>
              </a:path>
            </a:pathLst>
          </a:custGeom>
          <a:solidFill>
            <a:srgbClr val="0089CF">
              <a:alpha val="90000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FFFFFF"/>
              </a:solidFill>
              <a:ea typeface="ＭＳ Ｐゴシック" charset="-128"/>
            </a:endParaRPr>
          </a:p>
        </p:txBody>
      </p:sp>
      <p:grpSp>
        <p:nvGrpSpPr>
          <p:cNvPr id="6" name="Groeperen 19"/>
          <p:cNvGrpSpPr>
            <a:grpSpLocks/>
          </p:cNvGrpSpPr>
          <p:nvPr/>
        </p:nvGrpSpPr>
        <p:grpSpPr bwMode="auto">
          <a:xfrm>
            <a:off x="0" y="6415088"/>
            <a:ext cx="5364163" cy="442912"/>
            <a:chOff x="0" y="6414797"/>
            <a:chExt cx="5364163" cy="443204"/>
          </a:xfrm>
        </p:grpSpPr>
        <p:sp>
          <p:nvSpPr>
            <p:cNvPr id="7" name="Slide Number Placeholder 3"/>
            <p:cNvSpPr txBox="1">
              <a:spLocks/>
            </p:cNvSpPr>
            <p:nvPr/>
          </p:nvSpPr>
          <p:spPr bwMode="auto">
            <a:xfrm>
              <a:off x="0" y="6453336"/>
              <a:ext cx="611188" cy="404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lIns="0" tIns="0" rIns="0" bIns="0"/>
            <a:lstStyle>
              <a:lvl1pPr marL="27146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fld id="{B6535939-1A7B-AE4D-A0E3-E82652A3CA2F}" type="slidenum">
                <a:rPr lang="nl-NL" sz="1200" smtClean="0">
                  <a:solidFill>
                    <a:srgbClr val="FFFFFF"/>
                  </a:solidFill>
                  <a:latin typeface="Calibri" charset="0"/>
                  <a:cs typeface="Calibri" charset="0"/>
                </a:rPr>
                <a:pPr eaLnBrk="1" hangingPunct="1">
                  <a:spcBef>
                    <a:spcPct val="20000"/>
                  </a:spcBef>
                </a:pPr>
                <a:t>11</a:t>
              </a:fld>
              <a:endParaRPr lang="nl-NL" sz="1200" dirty="0">
                <a:solidFill>
                  <a:srgbClr val="FFFFFF"/>
                </a:solidFill>
                <a:latin typeface="Calibri" charset="0"/>
                <a:cs typeface="Calibri" charset="0"/>
              </a:endParaRPr>
            </a:p>
          </p:txBody>
        </p:sp>
        <p:sp>
          <p:nvSpPr>
            <p:cNvPr id="8" name="Footer Placeholder 2"/>
            <p:cNvSpPr txBox="1">
              <a:spLocks/>
            </p:cNvSpPr>
            <p:nvPr/>
          </p:nvSpPr>
          <p:spPr bwMode="auto">
            <a:xfrm>
              <a:off x="611188" y="6414797"/>
              <a:ext cx="4752975" cy="443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nl-NL" sz="1200" dirty="0">
                  <a:solidFill>
                    <a:schemeClr val="bg1"/>
                  </a:solidFill>
                  <a:latin typeface="Calibri" charset="0"/>
                  <a:cs typeface="Calibri" charset="0"/>
                </a:rPr>
                <a:t>VU University Library</a:t>
              </a:r>
            </a:p>
          </p:txBody>
        </p:sp>
      </p:grpSp>
      <p:pic>
        <p:nvPicPr>
          <p:cNvPr id="9" name="Tijdelijke aanduiding voor afbeelding 8"/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1" t="176" r="55093" b="-176"/>
          <a:stretch/>
        </p:blipFill>
        <p:spPr>
          <a:xfrm>
            <a:off x="0" y="0"/>
            <a:ext cx="4052888" cy="6824846"/>
          </a:xfrm>
        </p:spPr>
      </p:pic>
      <p:sp>
        <p:nvSpPr>
          <p:cNvPr id="14" name="Pijl-rechts 13"/>
          <p:cNvSpPr/>
          <p:nvPr/>
        </p:nvSpPr>
        <p:spPr>
          <a:xfrm>
            <a:off x="2192142" y="336431"/>
            <a:ext cx="4880836" cy="297514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dirty="0"/>
              <a:t>LIBRARY CULTURE</a:t>
            </a:r>
          </a:p>
          <a:p>
            <a:pPr algn="ctr"/>
            <a:r>
              <a:rPr lang="nl-NL" sz="2000" dirty="0"/>
              <a:t>Redesign </a:t>
            </a:r>
            <a:r>
              <a:rPr lang="nl-NL" sz="2000" dirty="0" err="1"/>
              <a:t>the</a:t>
            </a:r>
            <a:r>
              <a:rPr lang="nl-NL" sz="2000" dirty="0"/>
              <a:t> game </a:t>
            </a:r>
            <a:r>
              <a:rPr lang="nl-NL" sz="2000" dirty="0" err="1"/>
              <a:t>and</a:t>
            </a:r>
            <a:r>
              <a:rPr lang="nl-NL" sz="2000" dirty="0"/>
              <a:t> </a:t>
            </a:r>
            <a:r>
              <a:rPr lang="nl-NL" sz="2000" dirty="0" err="1"/>
              <a:t>rules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1808278024"/>
      </p:ext>
    </p:extLst>
  </p:cSld>
  <p:clrMapOvr>
    <a:masterClrMapping/>
  </p:clrMapOvr>
  <p:transition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riehoekje"/>
          <p:cNvSpPr/>
          <p:nvPr/>
        </p:nvSpPr>
        <p:spPr>
          <a:xfrm flipV="1">
            <a:off x="625999" y="1195382"/>
            <a:ext cx="192087" cy="107950"/>
          </a:xfrm>
          <a:prstGeom prst="triangle">
            <a:avLst/>
          </a:prstGeom>
          <a:solidFill>
            <a:srgbClr val="0089CF">
              <a:alpha val="89804"/>
            </a:srgbClr>
          </a:solidFill>
          <a:ln w="6350">
            <a:noFill/>
          </a:ln>
          <a:effectLst>
            <a:outerShdw blurRad="50800" dist="38100" dir="5400000" algn="ctr" rotWithShape="0">
              <a:srgbClr val="A6A6A6">
                <a:alpha val="40000"/>
              </a:srgb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115965" y="116626"/>
            <a:ext cx="8928992" cy="1080000"/>
          </a:xfrm>
          <a:prstGeom prst="rect">
            <a:avLst/>
          </a:prstGeom>
          <a:solidFill>
            <a:srgbClr val="0089CF">
              <a:alpha val="89804"/>
            </a:srgbClr>
          </a:solidFill>
          <a:ln>
            <a:noFill/>
          </a:ln>
          <a:effectLst>
            <a:outerShdw blurRad="50800" dist="38100" dir="5400000" algn="ctr" rotWithShape="0">
              <a:srgbClr val="A6A6A6">
                <a:alpha val="40000"/>
              </a:srgbClr>
            </a:outerShdw>
          </a:effectLst>
        </p:spPr>
        <p:txBody>
          <a:bodyPr lIns="288000" tIns="0" rIns="0" bIns="0" anchor="ctr">
            <a:noAutofit/>
          </a:bodyPr>
          <a:lstStyle>
            <a:lvl1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kern="1200" cap="all" baseline="0">
                <a:solidFill>
                  <a:schemeClr val="bg1"/>
                </a:solidFill>
                <a:latin typeface="Calibri"/>
                <a:ea typeface="ＭＳ Ｐゴシック" charset="-128"/>
                <a:cs typeface="Arial Narrow Bold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9pPr>
          </a:lstStyle>
          <a:p>
            <a:r>
              <a:rPr lang="en-US" dirty="0"/>
              <a:t>Strategy (1): customer first, then the service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74133" y="1286937"/>
            <a:ext cx="8309867" cy="4419160"/>
          </a:xfrm>
        </p:spPr>
        <p:txBody>
          <a:bodyPr lIns="0" tIns="0" rIns="0" bIns="0"/>
          <a:lstStyle/>
          <a:p>
            <a:pPr marL="55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Embedded librarians represent the library to researchers / faculties and work both at the library and the faculty</a:t>
            </a:r>
          </a:p>
          <a:p>
            <a:pPr marL="55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Most embedded librarians have 2 </a:t>
            </a:r>
            <a:r>
              <a:rPr lang="en-US" sz="2000" b="1" dirty="0" err="1"/>
              <a:t>specialities</a:t>
            </a:r>
            <a:r>
              <a:rPr lang="en-US" sz="2000" b="1" dirty="0"/>
              <a:t>: collection management / information literacy / research data management / open access / digital humanities plus general knowledge of other main services.</a:t>
            </a:r>
          </a:p>
          <a:p>
            <a:pPr marL="55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Library Management uses contacts with higher management of the university and faculties to position new services</a:t>
            </a:r>
          </a:p>
          <a:p>
            <a:pPr marL="55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Know your customers: Survey 101 innovations https://101innovations.wordpress.com/</a:t>
            </a:r>
          </a:p>
          <a:p>
            <a:endParaRPr lang="en-US" sz="2000" b="1" dirty="0"/>
          </a:p>
          <a:p>
            <a:r>
              <a:rPr lang="en-US" sz="2000" b="1" dirty="0"/>
              <a:t>Everybody has to invest in customer relations, also library management.</a:t>
            </a:r>
          </a:p>
          <a:p>
            <a:endParaRPr lang="en-US" sz="2000" b="1" dirty="0"/>
          </a:p>
          <a:p>
            <a:r>
              <a:rPr lang="en-US" sz="2000" b="1" dirty="0"/>
              <a:t>You are no ‘one man team’: you represent a team and you are part of a team.</a:t>
            </a:r>
          </a:p>
          <a:p>
            <a:endParaRPr lang="en-US" sz="2000" b="1" dirty="0"/>
          </a:p>
          <a:p>
            <a:r>
              <a:rPr lang="en-US" sz="2000" b="1" dirty="0"/>
              <a:t>Organization design has impact: around customers or services?</a:t>
            </a:r>
          </a:p>
          <a:p>
            <a:pPr lvl="1">
              <a:lnSpc>
                <a:spcPct val="150000"/>
              </a:lnSpc>
              <a:buClr>
                <a:srgbClr val="800000"/>
              </a:buClr>
              <a:buFont typeface="Wingdings" charset="2"/>
              <a:buChar char="§"/>
              <a:defRPr/>
            </a:pPr>
            <a:endParaRPr lang="nl-NL" sz="2400" dirty="0"/>
          </a:p>
          <a:p>
            <a:endParaRPr lang="en-US" sz="2400" dirty="0"/>
          </a:p>
        </p:txBody>
      </p:sp>
      <p:grpSp>
        <p:nvGrpSpPr>
          <p:cNvPr id="6" name="Groeperen 20"/>
          <p:cNvGrpSpPr>
            <a:grpSpLocks/>
          </p:cNvGrpSpPr>
          <p:nvPr/>
        </p:nvGrpSpPr>
        <p:grpSpPr bwMode="auto">
          <a:xfrm>
            <a:off x="0" y="6415088"/>
            <a:ext cx="5364163" cy="442912"/>
            <a:chOff x="0" y="6414797"/>
            <a:chExt cx="5364163" cy="443204"/>
          </a:xfrm>
        </p:grpSpPr>
        <p:sp>
          <p:nvSpPr>
            <p:cNvPr id="7" name="Slide Number Placeholder 3"/>
            <p:cNvSpPr txBox="1">
              <a:spLocks/>
            </p:cNvSpPr>
            <p:nvPr/>
          </p:nvSpPr>
          <p:spPr bwMode="auto">
            <a:xfrm>
              <a:off x="0" y="6453336"/>
              <a:ext cx="611188" cy="404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lIns="0" tIns="0" rIns="0" bIns="0"/>
            <a:lstStyle>
              <a:lvl1pPr marL="27146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fld id="{B0CD6B2D-E675-D544-B9CE-F8DE5395A406}" type="slidenum">
                <a:rPr lang="nl-NL" sz="1200">
                  <a:latin typeface="Calibri" charset="0"/>
                  <a:cs typeface="Calibri" charset="0"/>
                </a:rPr>
                <a:pPr eaLnBrk="1" hangingPunct="1">
                  <a:spcBef>
                    <a:spcPct val="20000"/>
                  </a:spcBef>
                </a:pPr>
                <a:t>12</a:t>
              </a:fld>
              <a:endParaRPr lang="nl-NL" sz="1200" dirty="0">
                <a:latin typeface="Calibri" charset="0"/>
                <a:cs typeface="Calibri" charset="0"/>
              </a:endParaRPr>
            </a:p>
          </p:txBody>
        </p:sp>
        <p:sp>
          <p:nvSpPr>
            <p:cNvPr id="8" name="Footer Placeholder 2"/>
            <p:cNvSpPr txBox="1">
              <a:spLocks/>
            </p:cNvSpPr>
            <p:nvPr/>
          </p:nvSpPr>
          <p:spPr bwMode="auto">
            <a:xfrm>
              <a:off x="611188" y="6414797"/>
              <a:ext cx="4752975" cy="4432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nl-NL" sz="1200" dirty="0">
                  <a:latin typeface="Calibri" charset="0"/>
                  <a:cs typeface="Calibri" charset="0"/>
                </a:rPr>
                <a:t>VU University Library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38867131"/>
      </p:ext>
    </p:extLst>
  </p:cSld>
  <p:clrMapOvr>
    <a:masterClrMapping/>
  </p:clrMapOvr>
  <p:transition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riehoekje"/>
          <p:cNvSpPr/>
          <p:nvPr/>
        </p:nvSpPr>
        <p:spPr>
          <a:xfrm flipV="1">
            <a:off x="625999" y="1195382"/>
            <a:ext cx="192087" cy="107950"/>
          </a:xfrm>
          <a:prstGeom prst="triangle">
            <a:avLst/>
          </a:prstGeom>
          <a:solidFill>
            <a:srgbClr val="0089CF">
              <a:alpha val="89804"/>
            </a:srgbClr>
          </a:solidFill>
          <a:ln w="6350">
            <a:noFill/>
          </a:ln>
          <a:effectLst>
            <a:outerShdw blurRad="50800" dist="38100" dir="5400000" algn="ctr" rotWithShape="0">
              <a:srgbClr val="A6A6A6">
                <a:alpha val="40000"/>
              </a:srgb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115965" y="116626"/>
            <a:ext cx="8928992" cy="1080000"/>
          </a:xfrm>
          <a:prstGeom prst="rect">
            <a:avLst/>
          </a:prstGeom>
          <a:solidFill>
            <a:srgbClr val="0089CF">
              <a:alpha val="89804"/>
            </a:srgbClr>
          </a:solidFill>
          <a:ln>
            <a:noFill/>
          </a:ln>
          <a:effectLst>
            <a:outerShdw blurRad="50800" dist="38100" dir="5400000" algn="ctr" rotWithShape="0">
              <a:srgbClr val="A6A6A6">
                <a:alpha val="40000"/>
              </a:srgbClr>
            </a:outerShdw>
          </a:effectLst>
        </p:spPr>
        <p:txBody>
          <a:bodyPr lIns="288000" tIns="0" rIns="0" bIns="0" anchor="ctr">
            <a:noAutofit/>
          </a:bodyPr>
          <a:lstStyle>
            <a:lvl1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kern="1200" cap="all" baseline="0">
                <a:solidFill>
                  <a:schemeClr val="bg1"/>
                </a:solidFill>
                <a:latin typeface="Calibri"/>
                <a:ea typeface="ＭＳ Ｐゴシック" charset="-128"/>
                <a:cs typeface="Arial Narrow Bold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9pPr>
          </a:lstStyle>
          <a:p>
            <a:r>
              <a:rPr lang="en-US" dirty="0"/>
              <a:t>Strategy (2): work as a team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74133" y="1208197"/>
            <a:ext cx="8309867" cy="4419160"/>
          </a:xfrm>
        </p:spPr>
        <p:txBody>
          <a:bodyPr lIns="0" tIns="0" rIns="0" bIns="0"/>
          <a:lstStyle/>
          <a:p>
            <a:r>
              <a:rPr lang="en-US" sz="2000" b="1" dirty="0"/>
              <a:t>OPEN ACCESS</a:t>
            </a:r>
          </a:p>
          <a:p>
            <a:pPr marL="55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Before reorganization: 1 librarian responsible for open access.</a:t>
            </a:r>
          </a:p>
          <a:p>
            <a:pPr marL="55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Now: open access team. Expert copyright, librarian with research background, expert RIS, library management and recently also representatives of Academic Affairs and Communications</a:t>
            </a:r>
          </a:p>
          <a:p>
            <a:endParaRPr lang="en-US" sz="2400" b="1" dirty="0"/>
          </a:p>
          <a:p>
            <a:r>
              <a:rPr lang="en-US" sz="2000" b="1" dirty="0"/>
              <a:t>RESEARCH DATA MANAGEMENT</a:t>
            </a:r>
          </a:p>
          <a:p>
            <a:pPr marL="55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Close cooperation of research data service desk, data librarian, specialist digital humanities, innovation manager research. Knowledge transfer to embedded librarians. New librarians with research background add extra knowledge.</a:t>
            </a:r>
          </a:p>
          <a:p>
            <a:pPr marL="555750" indent="-285750">
              <a:buFont typeface="Arial" panose="020B0604020202020204" pitchFamily="34" charset="0"/>
              <a:buChar char="•"/>
            </a:pPr>
            <a:endParaRPr lang="en-US" sz="2000" b="1" dirty="0"/>
          </a:p>
          <a:p>
            <a:r>
              <a:rPr lang="en-US" sz="2000" b="1" dirty="0"/>
              <a:t>RESEARCH INTEGRITY</a:t>
            </a:r>
          </a:p>
          <a:p>
            <a:pPr marL="61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Management positions library as partner and potential project leader and service provider</a:t>
            </a:r>
          </a:p>
          <a:p>
            <a:pPr marL="61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Two projects: online R.I. course (</a:t>
            </a:r>
            <a:r>
              <a:rPr lang="en-US" sz="2000" b="1" dirty="0" err="1"/>
              <a:t>Epigeum</a:t>
            </a:r>
            <a:r>
              <a:rPr lang="en-US" sz="2000" b="1" dirty="0"/>
              <a:t>) for PHD students and pilot plagiarism tool for researchers (</a:t>
            </a:r>
            <a:r>
              <a:rPr lang="en-US" sz="2000" b="1" dirty="0" err="1"/>
              <a:t>iThenticate</a:t>
            </a:r>
            <a:r>
              <a:rPr lang="en-US" sz="2000" b="1" dirty="0"/>
              <a:t>).</a:t>
            </a:r>
          </a:p>
          <a:p>
            <a:pPr marL="612900" indent="-34290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lvl="1">
              <a:lnSpc>
                <a:spcPct val="150000"/>
              </a:lnSpc>
              <a:buClr>
                <a:srgbClr val="800000"/>
              </a:buClr>
              <a:buFont typeface="Wingdings" charset="2"/>
              <a:buChar char="§"/>
              <a:defRPr/>
            </a:pPr>
            <a:endParaRPr lang="nl-NL" sz="2400" dirty="0"/>
          </a:p>
          <a:p>
            <a:endParaRPr lang="en-US" sz="2400" dirty="0"/>
          </a:p>
        </p:txBody>
      </p:sp>
      <p:grpSp>
        <p:nvGrpSpPr>
          <p:cNvPr id="6" name="Groeperen 20"/>
          <p:cNvGrpSpPr>
            <a:grpSpLocks/>
          </p:cNvGrpSpPr>
          <p:nvPr/>
        </p:nvGrpSpPr>
        <p:grpSpPr bwMode="auto">
          <a:xfrm>
            <a:off x="0" y="6415088"/>
            <a:ext cx="5364163" cy="442912"/>
            <a:chOff x="0" y="6414797"/>
            <a:chExt cx="5364163" cy="443204"/>
          </a:xfrm>
        </p:grpSpPr>
        <p:sp>
          <p:nvSpPr>
            <p:cNvPr id="7" name="Slide Number Placeholder 3"/>
            <p:cNvSpPr txBox="1">
              <a:spLocks/>
            </p:cNvSpPr>
            <p:nvPr/>
          </p:nvSpPr>
          <p:spPr bwMode="auto">
            <a:xfrm>
              <a:off x="0" y="6453336"/>
              <a:ext cx="611188" cy="404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lIns="0" tIns="0" rIns="0" bIns="0"/>
            <a:lstStyle>
              <a:lvl1pPr marL="27146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fld id="{B0CD6B2D-E675-D544-B9CE-F8DE5395A406}" type="slidenum">
                <a:rPr lang="nl-NL" sz="1200">
                  <a:latin typeface="Calibri" charset="0"/>
                  <a:cs typeface="Calibri" charset="0"/>
                </a:rPr>
                <a:pPr eaLnBrk="1" hangingPunct="1">
                  <a:spcBef>
                    <a:spcPct val="20000"/>
                  </a:spcBef>
                </a:pPr>
                <a:t>13</a:t>
              </a:fld>
              <a:endParaRPr lang="nl-NL" sz="1200" dirty="0">
                <a:latin typeface="Calibri" charset="0"/>
                <a:cs typeface="Calibri" charset="0"/>
              </a:endParaRPr>
            </a:p>
          </p:txBody>
        </p:sp>
        <p:sp>
          <p:nvSpPr>
            <p:cNvPr id="8" name="Footer Placeholder 2"/>
            <p:cNvSpPr txBox="1">
              <a:spLocks/>
            </p:cNvSpPr>
            <p:nvPr/>
          </p:nvSpPr>
          <p:spPr bwMode="auto">
            <a:xfrm>
              <a:off x="611188" y="6414797"/>
              <a:ext cx="4752975" cy="4432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nl-NL" sz="1200" dirty="0">
                  <a:latin typeface="Calibri" charset="0"/>
                  <a:cs typeface="Calibri" charset="0"/>
                </a:rPr>
                <a:t>VU University Library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722625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riehoekje"/>
          <p:cNvSpPr/>
          <p:nvPr/>
        </p:nvSpPr>
        <p:spPr>
          <a:xfrm flipV="1">
            <a:off x="625999" y="1195382"/>
            <a:ext cx="192087" cy="107950"/>
          </a:xfrm>
          <a:prstGeom prst="triangle">
            <a:avLst/>
          </a:prstGeom>
          <a:solidFill>
            <a:srgbClr val="0089CF">
              <a:alpha val="89804"/>
            </a:srgbClr>
          </a:solidFill>
          <a:ln w="6350">
            <a:noFill/>
          </a:ln>
          <a:effectLst>
            <a:outerShdw blurRad="50800" dist="38100" dir="5400000" algn="ctr" rotWithShape="0">
              <a:srgbClr val="A6A6A6">
                <a:alpha val="40000"/>
              </a:srgb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115965" y="116626"/>
            <a:ext cx="8928992" cy="1080000"/>
          </a:xfrm>
          <a:prstGeom prst="rect">
            <a:avLst/>
          </a:prstGeom>
          <a:solidFill>
            <a:srgbClr val="0089CF">
              <a:alpha val="89804"/>
            </a:srgbClr>
          </a:solidFill>
          <a:ln>
            <a:noFill/>
          </a:ln>
          <a:effectLst>
            <a:outerShdw blurRad="50800" dist="38100" dir="5400000" algn="ctr" rotWithShape="0">
              <a:srgbClr val="A6A6A6">
                <a:alpha val="40000"/>
              </a:srgbClr>
            </a:outerShdw>
          </a:effectLst>
        </p:spPr>
        <p:txBody>
          <a:bodyPr lIns="288000" tIns="0" rIns="0" bIns="0" anchor="ctr">
            <a:noAutofit/>
          </a:bodyPr>
          <a:lstStyle>
            <a:lvl1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kern="1200" cap="all" baseline="0">
                <a:solidFill>
                  <a:schemeClr val="bg1"/>
                </a:solidFill>
                <a:latin typeface="Calibri"/>
                <a:ea typeface="ＭＳ Ｐゴシック" charset="-128"/>
                <a:cs typeface="Arial Narrow Bold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9pPr>
          </a:lstStyle>
          <a:p>
            <a:r>
              <a:rPr lang="en-US" dirty="0"/>
              <a:t>Strategy (3): be a learning organization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74133" y="1456493"/>
            <a:ext cx="8309867" cy="4419160"/>
          </a:xfrm>
        </p:spPr>
        <p:txBody>
          <a:bodyPr lIns="0" tIns="0" rIns="0" bIns="0"/>
          <a:lstStyle/>
          <a:p>
            <a:pPr marL="61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Learning by doing</a:t>
            </a:r>
          </a:p>
          <a:p>
            <a:pPr marL="61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Sharing knowledge: expert sessions</a:t>
            </a:r>
          </a:p>
          <a:p>
            <a:pPr marL="61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Improving by sharing best practices instead of focusing on mistakes. </a:t>
            </a:r>
          </a:p>
          <a:p>
            <a:pPr marL="61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Stimulating informal contacts between staff, open culture, usage of Yammer (internal Twitter)</a:t>
            </a:r>
          </a:p>
          <a:p>
            <a:pPr marL="61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Better knowledge of customer needs</a:t>
            </a:r>
          </a:p>
          <a:p>
            <a:pPr marL="61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Better usage of statistics</a:t>
            </a:r>
          </a:p>
          <a:p>
            <a:pPr marL="61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Extra budget for training</a:t>
            </a:r>
          </a:p>
          <a:p>
            <a:pPr marL="61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New employees in team: focus on additional knowledge (research background)</a:t>
            </a:r>
          </a:p>
          <a:p>
            <a:pPr marL="61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There is no ‘one size fits all solution’: same goal but different ways to get there.</a:t>
            </a:r>
            <a:endParaRPr lang="en-US" sz="2000" b="1" dirty="0"/>
          </a:p>
          <a:p>
            <a:pPr lvl="1">
              <a:lnSpc>
                <a:spcPct val="150000"/>
              </a:lnSpc>
              <a:buClr>
                <a:srgbClr val="800000"/>
              </a:buClr>
              <a:buFont typeface="Wingdings" charset="2"/>
              <a:buChar char="§"/>
              <a:defRPr/>
            </a:pPr>
            <a:endParaRPr lang="nl-NL" sz="2400" dirty="0"/>
          </a:p>
          <a:p>
            <a:endParaRPr lang="en-US" sz="2400" dirty="0"/>
          </a:p>
        </p:txBody>
      </p:sp>
      <p:grpSp>
        <p:nvGrpSpPr>
          <p:cNvPr id="6" name="Groeperen 20"/>
          <p:cNvGrpSpPr>
            <a:grpSpLocks/>
          </p:cNvGrpSpPr>
          <p:nvPr/>
        </p:nvGrpSpPr>
        <p:grpSpPr bwMode="auto">
          <a:xfrm>
            <a:off x="0" y="6415088"/>
            <a:ext cx="5364163" cy="442912"/>
            <a:chOff x="0" y="6414797"/>
            <a:chExt cx="5364163" cy="443204"/>
          </a:xfrm>
        </p:grpSpPr>
        <p:sp>
          <p:nvSpPr>
            <p:cNvPr id="7" name="Slide Number Placeholder 3"/>
            <p:cNvSpPr txBox="1">
              <a:spLocks/>
            </p:cNvSpPr>
            <p:nvPr/>
          </p:nvSpPr>
          <p:spPr bwMode="auto">
            <a:xfrm>
              <a:off x="0" y="6453336"/>
              <a:ext cx="611188" cy="404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lIns="0" tIns="0" rIns="0" bIns="0"/>
            <a:lstStyle>
              <a:lvl1pPr marL="27146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fld id="{B0CD6B2D-E675-D544-B9CE-F8DE5395A406}" type="slidenum">
                <a:rPr lang="nl-NL" sz="1200">
                  <a:latin typeface="Calibri" charset="0"/>
                  <a:cs typeface="Calibri" charset="0"/>
                </a:rPr>
                <a:pPr eaLnBrk="1" hangingPunct="1">
                  <a:spcBef>
                    <a:spcPct val="20000"/>
                  </a:spcBef>
                </a:pPr>
                <a:t>14</a:t>
              </a:fld>
              <a:endParaRPr lang="nl-NL" sz="1200" dirty="0">
                <a:latin typeface="Calibri" charset="0"/>
                <a:cs typeface="Calibri" charset="0"/>
              </a:endParaRPr>
            </a:p>
          </p:txBody>
        </p:sp>
        <p:sp>
          <p:nvSpPr>
            <p:cNvPr id="8" name="Footer Placeholder 2"/>
            <p:cNvSpPr txBox="1">
              <a:spLocks/>
            </p:cNvSpPr>
            <p:nvPr/>
          </p:nvSpPr>
          <p:spPr bwMode="auto">
            <a:xfrm>
              <a:off x="611188" y="6414797"/>
              <a:ext cx="4752975" cy="4432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nl-NL" sz="1200" dirty="0">
                  <a:latin typeface="Calibri" charset="0"/>
                  <a:cs typeface="Calibri" charset="0"/>
                </a:rPr>
                <a:t>VU University Library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67610652"/>
      </p:ext>
    </p:extLst>
  </p:cSld>
  <p:clrMapOvr>
    <a:masterClrMapping/>
  </p:clrMapOvr>
  <p:transition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riehoekje"/>
          <p:cNvSpPr/>
          <p:nvPr/>
        </p:nvSpPr>
        <p:spPr>
          <a:xfrm flipV="1">
            <a:off x="625999" y="1195382"/>
            <a:ext cx="192087" cy="107950"/>
          </a:xfrm>
          <a:prstGeom prst="triangle">
            <a:avLst/>
          </a:prstGeom>
          <a:solidFill>
            <a:srgbClr val="0089CF">
              <a:alpha val="89804"/>
            </a:srgbClr>
          </a:solidFill>
          <a:ln w="6350">
            <a:noFill/>
          </a:ln>
          <a:effectLst>
            <a:outerShdw blurRad="50800" dist="38100" dir="5400000" algn="ctr" rotWithShape="0">
              <a:srgbClr val="A6A6A6">
                <a:alpha val="40000"/>
              </a:srgb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115965" y="116626"/>
            <a:ext cx="8928992" cy="1080000"/>
          </a:xfrm>
          <a:prstGeom prst="rect">
            <a:avLst/>
          </a:prstGeom>
          <a:solidFill>
            <a:srgbClr val="0089CF">
              <a:alpha val="89804"/>
            </a:srgbClr>
          </a:solidFill>
          <a:ln>
            <a:noFill/>
          </a:ln>
          <a:effectLst>
            <a:outerShdw blurRad="50800" dist="38100" dir="5400000" algn="ctr" rotWithShape="0">
              <a:srgbClr val="A6A6A6">
                <a:alpha val="40000"/>
              </a:srgbClr>
            </a:outerShdw>
          </a:effectLst>
        </p:spPr>
        <p:txBody>
          <a:bodyPr lIns="288000" tIns="0" rIns="0" bIns="0" anchor="ctr">
            <a:noAutofit/>
          </a:bodyPr>
          <a:lstStyle>
            <a:lvl1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kern="1200" cap="all" baseline="0">
                <a:solidFill>
                  <a:schemeClr val="bg1"/>
                </a:solidFill>
                <a:latin typeface="Calibri"/>
                <a:ea typeface="ＭＳ Ｐゴシック" charset="-128"/>
                <a:cs typeface="Arial Narrow Bold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9pPr>
          </a:lstStyle>
          <a:p>
            <a:r>
              <a:rPr lang="en-US" dirty="0"/>
              <a:t>Strategy (4): play a role in strategic issues and deliver practical solutions – open </a:t>
            </a:r>
            <a:r>
              <a:rPr lang="en-US" dirty="0" err="1"/>
              <a:t>acces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74133" y="1456493"/>
            <a:ext cx="8309867" cy="4419160"/>
          </a:xfrm>
        </p:spPr>
        <p:txBody>
          <a:bodyPr lIns="0" tIns="0" rIns="0" bIns="0"/>
          <a:lstStyle/>
          <a:p>
            <a:r>
              <a:rPr lang="en-US" sz="2000" b="1" dirty="0"/>
              <a:t>Open Access is about the balance of power between the academic world and publishers</a:t>
            </a:r>
          </a:p>
          <a:p>
            <a:pPr marL="55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Close cooperation Library director with both Chair of the University Board and Rector </a:t>
            </a:r>
            <a:r>
              <a:rPr lang="en-US" sz="2000" b="1" dirty="0" err="1"/>
              <a:t>Magnificus</a:t>
            </a:r>
            <a:endParaRPr lang="en-US" sz="2000" b="1" dirty="0"/>
          </a:p>
          <a:p>
            <a:pPr marL="55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Road Show (by me) to all faculties: discussions with many researchers</a:t>
            </a:r>
          </a:p>
          <a:p>
            <a:pPr marL="55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Policy making (OA and RIS)</a:t>
            </a:r>
          </a:p>
          <a:p>
            <a:endParaRPr lang="en-US" sz="2000" b="1" dirty="0"/>
          </a:p>
          <a:p>
            <a:r>
              <a:rPr lang="en-US" sz="2000" b="1" dirty="0"/>
              <a:t>Open Access is about practical questions: you need to have answers</a:t>
            </a:r>
          </a:p>
          <a:p>
            <a:pPr marL="61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Copyright</a:t>
            </a:r>
          </a:p>
          <a:p>
            <a:pPr marL="61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Who pays for my APC (Article Processing Charges)</a:t>
            </a:r>
          </a:p>
          <a:p>
            <a:pPr marL="61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How can publishing in our repository (green open access) be made easy</a:t>
            </a:r>
          </a:p>
          <a:p>
            <a:pPr marL="61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Can you help us publishing our own open access journal</a:t>
            </a:r>
          </a:p>
          <a:p>
            <a:pPr marL="61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Organized National congress on open data</a:t>
            </a:r>
            <a:endParaRPr lang="nl-NL" sz="2000" dirty="0"/>
          </a:p>
          <a:p>
            <a:pPr marL="0" lvl="1" indent="0">
              <a:lnSpc>
                <a:spcPct val="150000"/>
              </a:lnSpc>
              <a:buClr>
                <a:srgbClr val="800000"/>
              </a:buClr>
              <a:buNone/>
              <a:defRPr/>
            </a:pPr>
            <a:r>
              <a:rPr lang="nl-NL" sz="2400" dirty="0"/>
              <a:t>	</a:t>
            </a:r>
            <a:endParaRPr lang="en-US" sz="2400" dirty="0"/>
          </a:p>
        </p:txBody>
      </p:sp>
      <p:grpSp>
        <p:nvGrpSpPr>
          <p:cNvPr id="6" name="Groeperen 20"/>
          <p:cNvGrpSpPr>
            <a:grpSpLocks/>
          </p:cNvGrpSpPr>
          <p:nvPr/>
        </p:nvGrpSpPr>
        <p:grpSpPr bwMode="auto">
          <a:xfrm>
            <a:off x="0" y="6415088"/>
            <a:ext cx="5364163" cy="442912"/>
            <a:chOff x="0" y="6414797"/>
            <a:chExt cx="5364163" cy="443204"/>
          </a:xfrm>
        </p:grpSpPr>
        <p:sp>
          <p:nvSpPr>
            <p:cNvPr id="7" name="Slide Number Placeholder 3"/>
            <p:cNvSpPr txBox="1">
              <a:spLocks/>
            </p:cNvSpPr>
            <p:nvPr/>
          </p:nvSpPr>
          <p:spPr bwMode="auto">
            <a:xfrm>
              <a:off x="0" y="6453336"/>
              <a:ext cx="611188" cy="404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lIns="0" tIns="0" rIns="0" bIns="0"/>
            <a:lstStyle>
              <a:lvl1pPr marL="27146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fld id="{B0CD6B2D-E675-D544-B9CE-F8DE5395A406}" type="slidenum">
                <a:rPr lang="nl-NL" sz="1200">
                  <a:latin typeface="Calibri" charset="0"/>
                  <a:cs typeface="Calibri" charset="0"/>
                </a:rPr>
                <a:pPr eaLnBrk="1" hangingPunct="1">
                  <a:spcBef>
                    <a:spcPct val="20000"/>
                  </a:spcBef>
                </a:pPr>
                <a:t>15</a:t>
              </a:fld>
              <a:endParaRPr lang="nl-NL" sz="1200" dirty="0">
                <a:latin typeface="Calibri" charset="0"/>
                <a:cs typeface="Calibri" charset="0"/>
              </a:endParaRPr>
            </a:p>
          </p:txBody>
        </p:sp>
        <p:sp>
          <p:nvSpPr>
            <p:cNvPr id="8" name="Footer Placeholder 2"/>
            <p:cNvSpPr txBox="1">
              <a:spLocks/>
            </p:cNvSpPr>
            <p:nvPr/>
          </p:nvSpPr>
          <p:spPr bwMode="auto">
            <a:xfrm>
              <a:off x="611188" y="6414797"/>
              <a:ext cx="4752975" cy="4432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nl-NL" sz="1200" dirty="0">
                  <a:latin typeface="Calibri" charset="0"/>
                  <a:cs typeface="Calibri" charset="0"/>
                </a:rPr>
                <a:t>VU University Library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5369922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riehoekje"/>
          <p:cNvSpPr/>
          <p:nvPr/>
        </p:nvSpPr>
        <p:spPr>
          <a:xfrm flipV="1">
            <a:off x="625999" y="1195382"/>
            <a:ext cx="192087" cy="107950"/>
          </a:xfrm>
          <a:prstGeom prst="triangle">
            <a:avLst/>
          </a:prstGeom>
          <a:solidFill>
            <a:srgbClr val="0089CF">
              <a:alpha val="89804"/>
            </a:srgbClr>
          </a:solidFill>
          <a:ln w="6350">
            <a:noFill/>
          </a:ln>
          <a:effectLst>
            <a:outerShdw blurRad="50800" dist="38100" dir="5400000" algn="ctr" rotWithShape="0">
              <a:srgbClr val="A6A6A6">
                <a:alpha val="40000"/>
              </a:srgb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115965" y="116626"/>
            <a:ext cx="8928992" cy="1080000"/>
          </a:xfrm>
          <a:prstGeom prst="rect">
            <a:avLst/>
          </a:prstGeom>
          <a:solidFill>
            <a:srgbClr val="0089CF">
              <a:alpha val="89804"/>
            </a:srgbClr>
          </a:solidFill>
          <a:ln>
            <a:noFill/>
          </a:ln>
          <a:effectLst>
            <a:outerShdw blurRad="50800" dist="38100" dir="5400000" algn="ctr" rotWithShape="0">
              <a:srgbClr val="A6A6A6">
                <a:alpha val="40000"/>
              </a:srgbClr>
            </a:outerShdw>
          </a:effectLst>
        </p:spPr>
        <p:txBody>
          <a:bodyPr lIns="288000" tIns="0" rIns="0" bIns="0" anchor="ctr">
            <a:noAutofit/>
          </a:bodyPr>
          <a:lstStyle>
            <a:lvl1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kern="1200" cap="all" baseline="0">
                <a:solidFill>
                  <a:schemeClr val="bg1"/>
                </a:solidFill>
                <a:latin typeface="Calibri"/>
                <a:ea typeface="ＭＳ Ｐゴシック" charset="-128"/>
                <a:cs typeface="Arial Narrow Bold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9pPr>
          </a:lstStyle>
          <a:p>
            <a:r>
              <a:rPr lang="en-US" dirty="0"/>
              <a:t>Strategy (4): play a role in strategic issues and deliver practical solutions – RDM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74133" y="1456493"/>
            <a:ext cx="8309867" cy="4419160"/>
          </a:xfrm>
        </p:spPr>
        <p:txBody>
          <a:bodyPr lIns="0" tIns="0" rIns="0" bIns="0"/>
          <a:lstStyle/>
          <a:p>
            <a:r>
              <a:rPr lang="en-US" sz="2000" b="1" dirty="0"/>
              <a:t>Research Data Management is about helping higher management with a university policy, cost efficient solutions and meeting external demands. </a:t>
            </a:r>
          </a:p>
          <a:p>
            <a:pPr marL="55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Research data </a:t>
            </a:r>
            <a:r>
              <a:rPr lang="en-US" sz="2000" b="1" dirty="0" err="1"/>
              <a:t>managent</a:t>
            </a:r>
            <a:r>
              <a:rPr lang="en-US" sz="2000" b="1" dirty="0"/>
              <a:t> project deliverable: a corporate policy on archiving research data including a recommendation of using the library for assistance. </a:t>
            </a:r>
          </a:p>
          <a:p>
            <a:pPr marL="55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Building a storage infrastructure with 3 solutions based on needs and requirements. Not 1 size fits all. High and low tech, high and low costs.</a:t>
            </a:r>
          </a:p>
          <a:p>
            <a:endParaRPr lang="en-US" sz="2000" b="1" dirty="0"/>
          </a:p>
          <a:p>
            <a:r>
              <a:rPr lang="en-US" sz="2000" b="1" dirty="0"/>
              <a:t>Research Data Management is about helping researchers</a:t>
            </a:r>
          </a:p>
          <a:p>
            <a:pPr marL="61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Building a user friendly research data infrastructure</a:t>
            </a:r>
          </a:p>
          <a:p>
            <a:pPr marL="61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RDM helpdesk (library) for tips, advise on privacy issues, help with data management plans, etc.</a:t>
            </a:r>
          </a:p>
          <a:p>
            <a:pPr marL="61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Connecting researchers (</a:t>
            </a:r>
            <a:r>
              <a:rPr lang="en-US" sz="2000" b="1" dirty="0" err="1"/>
              <a:t>f.e</a:t>
            </a:r>
            <a:r>
              <a:rPr lang="en-US" sz="2000" b="1" dirty="0"/>
              <a:t>.: open data congress). </a:t>
            </a:r>
          </a:p>
          <a:p>
            <a:pPr lvl="1">
              <a:lnSpc>
                <a:spcPct val="150000"/>
              </a:lnSpc>
              <a:buClr>
                <a:srgbClr val="800000"/>
              </a:buClr>
              <a:buFont typeface="Wingdings" charset="2"/>
              <a:buChar char="§"/>
              <a:defRPr/>
            </a:pPr>
            <a:endParaRPr lang="nl-NL" sz="2400" dirty="0"/>
          </a:p>
          <a:p>
            <a:endParaRPr lang="en-US" sz="2400" dirty="0"/>
          </a:p>
        </p:txBody>
      </p:sp>
      <p:grpSp>
        <p:nvGrpSpPr>
          <p:cNvPr id="6" name="Groeperen 20"/>
          <p:cNvGrpSpPr>
            <a:grpSpLocks/>
          </p:cNvGrpSpPr>
          <p:nvPr/>
        </p:nvGrpSpPr>
        <p:grpSpPr bwMode="auto">
          <a:xfrm>
            <a:off x="0" y="6415088"/>
            <a:ext cx="5364163" cy="442912"/>
            <a:chOff x="0" y="6414797"/>
            <a:chExt cx="5364163" cy="443204"/>
          </a:xfrm>
        </p:grpSpPr>
        <p:sp>
          <p:nvSpPr>
            <p:cNvPr id="7" name="Slide Number Placeholder 3"/>
            <p:cNvSpPr txBox="1">
              <a:spLocks/>
            </p:cNvSpPr>
            <p:nvPr/>
          </p:nvSpPr>
          <p:spPr bwMode="auto">
            <a:xfrm>
              <a:off x="0" y="6453336"/>
              <a:ext cx="611188" cy="404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lIns="0" tIns="0" rIns="0" bIns="0"/>
            <a:lstStyle>
              <a:lvl1pPr marL="27146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fld id="{B0CD6B2D-E675-D544-B9CE-F8DE5395A406}" type="slidenum">
                <a:rPr lang="nl-NL" sz="1200">
                  <a:latin typeface="Calibri" charset="0"/>
                  <a:cs typeface="Calibri" charset="0"/>
                </a:rPr>
                <a:pPr eaLnBrk="1" hangingPunct="1">
                  <a:spcBef>
                    <a:spcPct val="20000"/>
                  </a:spcBef>
                </a:pPr>
                <a:t>16</a:t>
              </a:fld>
              <a:endParaRPr lang="nl-NL" sz="1200" dirty="0">
                <a:latin typeface="Calibri" charset="0"/>
                <a:cs typeface="Calibri" charset="0"/>
              </a:endParaRPr>
            </a:p>
          </p:txBody>
        </p:sp>
        <p:sp>
          <p:nvSpPr>
            <p:cNvPr id="8" name="Footer Placeholder 2"/>
            <p:cNvSpPr txBox="1">
              <a:spLocks/>
            </p:cNvSpPr>
            <p:nvPr/>
          </p:nvSpPr>
          <p:spPr bwMode="auto">
            <a:xfrm>
              <a:off x="611188" y="6414797"/>
              <a:ext cx="4752975" cy="4432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nl-NL" sz="1200" dirty="0">
                  <a:latin typeface="Calibri" charset="0"/>
                  <a:cs typeface="Calibri" charset="0"/>
                </a:rPr>
                <a:t>VU University Library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9458537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riehoekje"/>
          <p:cNvSpPr/>
          <p:nvPr/>
        </p:nvSpPr>
        <p:spPr>
          <a:xfrm flipV="1">
            <a:off x="625999" y="1195382"/>
            <a:ext cx="192087" cy="107950"/>
          </a:xfrm>
          <a:prstGeom prst="triangle">
            <a:avLst/>
          </a:prstGeom>
          <a:solidFill>
            <a:srgbClr val="0089CF">
              <a:alpha val="89804"/>
            </a:srgbClr>
          </a:solidFill>
          <a:ln w="6350">
            <a:noFill/>
          </a:ln>
          <a:effectLst>
            <a:outerShdw blurRad="50800" dist="38100" dir="5400000" algn="ctr" rotWithShape="0">
              <a:srgbClr val="A6A6A6">
                <a:alpha val="40000"/>
              </a:srgb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115965" y="116626"/>
            <a:ext cx="8928992" cy="1080000"/>
          </a:xfrm>
          <a:prstGeom prst="rect">
            <a:avLst/>
          </a:prstGeom>
          <a:solidFill>
            <a:srgbClr val="0089CF">
              <a:alpha val="89804"/>
            </a:srgbClr>
          </a:solidFill>
          <a:ln>
            <a:noFill/>
          </a:ln>
          <a:effectLst>
            <a:outerShdw blurRad="50800" dist="38100" dir="5400000" algn="ctr" rotWithShape="0">
              <a:srgbClr val="A6A6A6">
                <a:alpha val="40000"/>
              </a:srgbClr>
            </a:outerShdw>
          </a:effectLst>
        </p:spPr>
        <p:txBody>
          <a:bodyPr lIns="288000" tIns="0" rIns="0" bIns="0" anchor="ctr">
            <a:noAutofit/>
          </a:bodyPr>
          <a:lstStyle>
            <a:lvl1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kern="1200" cap="all" baseline="0">
                <a:solidFill>
                  <a:schemeClr val="bg1"/>
                </a:solidFill>
                <a:latin typeface="Calibri"/>
                <a:ea typeface="ＭＳ Ｐゴシック" charset="-128"/>
                <a:cs typeface="Arial Narrow Bold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9pPr>
          </a:lstStyle>
          <a:p>
            <a:r>
              <a:rPr lang="en-US" sz="2400" dirty="0"/>
              <a:t>Strategy (4): play a role in strategic issues and deliver practical solutions – impact factors and </a:t>
            </a:r>
            <a:r>
              <a:rPr lang="en-US" sz="2400" dirty="0" err="1"/>
              <a:t>bibliometrics</a:t>
            </a:r>
            <a:endParaRPr lang="nl-NL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74133" y="1456493"/>
            <a:ext cx="8309867" cy="4419160"/>
          </a:xfrm>
        </p:spPr>
        <p:txBody>
          <a:bodyPr lIns="0" tIns="0" rIns="0" bIns="0"/>
          <a:lstStyle/>
          <a:p>
            <a:r>
              <a:rPr lang="en-US" sz="2400" b="1" dirty="0"/>
              <a:t>Strategic discussions:</a:t>
            </a:r>
          </a:p>
          <a:p>
            <a:pPr marL="61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The importance and downsides of impact factors and the possibilities of alt metrics (also related to open access)</a:t>
            </a:r>
          </a:p>
          <a:p>
            <a:pPr marL="61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The impact on corporate identity discussions: what’s in a name…..</a:t>
            </a:r>
          </a:p>
          <a:p>
            <a:pPr marL="61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Strategic alliances: input to international office for network analysis</a:t>
            </a:r>
          </a:p>
          <a:p>
            <a:endParaRPr lang="en-US" sz="2400" b="1" dirty="0"/>
          </a:p>
          <a:p>
            <a:r>
              <a:rPr lang="en-US" sz="2400" b="1" dirty="0"/>
              <a:t>Helping researchers</a:t>
            </a:r>
          </a:p>
          <a:p>
            <a:pPr marL="61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Workshop ‘how to publish a world class paper’ for PHD students</a:t>
            </a:r>
          </a:p>
          <a:p>
            <a:pPr marL="61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Advise on impact factors</a:t>
            </a:r>
          </a:p>
          <a:p>
            <a:pPr marL="61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Bibliometric analysis as part of promotion process</a:t>
            </a:r>
          </a:p>
          <a:p>
            <a:pPr lvl="1">
              <a:lnSpc>
                <a:spcPct val="150000"/>
              </a:lnSpc>
              <a:buClr>
                <a:srgbClr val="800000"/>
              </a:buClr>
              <a:buFont typeface="Wingdings" charset="2"/>
              <a:buChar char="§"/>
              <a:defRPr/>
            </a:pPr>
            <a:endParaRPr lang="nl-NL" sz="2400" dirty="0"/>
          </a:p>
          <a:p>
            <a:endParaRPr lang="en-US" sz="2400" dirty="0"/>
          </a:p>
        </p:txBody>
      </p:sp>
      <p:grpSp>
        <p:nvGrpSpPr>
          <p:cNvPr id="6" name="Groeperen 20"/>
          <p:cNvGrpSpPr>
            <a:grpSpLocks/>
          </p:cNvGrpSpPr>
          <p:nvPr/>
        </p:nvGrpSpPr>
        <p:grpSpPr bwMode="auto">
          <a:xfrm>
            <a:off x="0" y="6415088"/>
            <a:ext cx="5364163" cy="442912"/>
            <a:chOff x="0" y="6414797"/>
            <a:chExt cx="5364163" cy="443204"/>
          </a:xfrm>
        </p:grpSpPr>
        <p:sp>
          <p:nvSpPr>
            <p:cNvPr id="7" name="Slide Number Placeholder 3"/>
            <p:cNvSpPr txBox="1">
              <a:spLocks/>
            </p:cNvSpPr>
            <p:nvPr/>
          </p:nvSpPr>
          <p:spPr bwMode="auto">
            <a:xfrm>
              <a:off x="0" y="6453336"/>
              <a:ext cx="611188" cy="404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lIns="0" tIns="0" rIns="0" bIns="0"/>
            <a:lstStyle>
              <a:lvl1pPr marL="27146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fld id="{B0CD6B2D-E675-D544-B9CE-F8DE5395A406}" type="slidenum">
                <a:rPr lang="nl-NL" sz="1200">
                  <a:latin typeface="Calibri" charset="0"/>
                  <a:cs typeface="Calibri" charset="0"/>
                </a:rPr>
                <a:pPr eaLnBrk="1" hangingPunct="1">
                  <a:spcBef>
                    <a:spcPct val="20000"/>
                  </a:spcBef>
                </a:pPr>
                <a:t>17</a:t>
              </a:fld>
              <a:endParaRPr lang="nl-NL" sz="1200" dirty="0">
                <a:latin typeface="Calibri" charset="0"/>
                <a:cs typeface="Calibri" charset="0"/>
              </a:endParaRPr>
            </a:p>
          </p:txBody>
        </p:sp>
        <p:sp>
          <p:nvSpPr>
            <p:cNvPr id="8" name="Footer Placeholder 2"/>
            <p:cNvSpPr txBox="1">
              <a:spLocks/>
            </p:cNvSpPr>
            <p:nvPr/>
          </p:nvSpPr>
          <p:spPr bwMode="auto">
            <a:xfrm>
              <a:off x="611188" y="6414797"/>
              <a:ext cx="4752975" cy="4432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nl-NL" sz="1200" dirty="0">
                  <a:latin typeface="Calibri" charset="0"/>
                  <a:cs typeface="Calibri" charset="0"/>
                </a:rPr>
                <a:t>VU University Library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0556521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riehoekje"/>
          <p:cNvSpPr/>
          <p:nvPr/>
        </p:nvSpPr>
        <p:spPr>
          <a:xfrm flipV="1">
            <a:off x="625999" y="1195382"/>
            <a:ext cx="192087" cy="107950"/>
          </a:xfrm>
          <a:prstGeom prst="triangle">
            <a:avLst/>
          </a:prstGeom>
          <a:solidFill>
            <a:srgbClr val="0089CF">
              <a:alpha val="89804"/>
            </a:srgbClr>
          </a:solidFill>
          <a:ln w="6350">
            <a:noFill/>
          </a:ln>
          <a:effectLst>
            <a:outerShdw blurRad="50800" dist="38100" dir="5400000" algn="ctr" rotWithShape="0">
              <a:srgbClr val="A6A6A6">
                <a:alpha val="40000"/>
              </a:srgb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115965" y="116626"/>
            <a:ext cx="8928992" cy="1080000"/>
          </a:xfrm>
          <a:prstGeom prst="rect">
            <a:avLst/>
          </a:prstGeom>
          <a:solidFill>
            <a:srgbClr val="0089CF">
              <a:alpha val="89804"/>
            </a:srgbClr>
          </a:solidFill>
          <a:ln>
            <a:noFill/>
          </a:ln>
          <a:effectLst>
            <a:outerShdw blurRad="50800" dist="38100" dir="5400000" algn="ctr" rotWithShape="0">
              <a:srgbClr val="A6A6A6">
                <a:alpha val="40000"/>
              </a:srgbClr>
            </a:outerShdw>
          </a:effectLst>
        </p:spPr>
        <p:txBody>
          <a:bodyPr lIns="288000" tIns="0" rIns="0" bIns="0" anchor="ctr">
            <a:noAutofit/>
          </a:bodyPr>
          <a:lstStyle>
            <a:lvl1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kern="1200" cap="all" baseline="0">
                <a:solidFill>
                  <a:schemeClr val="bg1"/>
                </a:solidFill>
                <a:latin typeface="Calibri"/>
                <a:ea typeface="ＭＳ Ｐゴシック" charset="-128"/>
                <a:cs typeface="Arial Narrow Bold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9pPr>
          </a:lstStyle>
          <a:p>
            <a:r>
              <a:rPr lang="en-US" dirty="0"/>
              <a:t>Service scan: researchers ABOUT THE LIBRARY</a:t>
            </a:r>
            <a:endParaRPr lang="nl-NL" dirty="0"/>
          </a:p>
        </p:txBody>
      </p:sp>
      <p:grpSp>
        <p:nvGrpSpPr>
          <p:cNvPr id="6" name="Groeperen 20"/>
          <p:cNvGrpSpPr>
            <a:grpSpLocks/>
          </p:cNvGrpSpPr>
          <p:nvPr/>
        </p:nvGrpSpPr>
        <p:grpSpPr bwMode="auto">
          <a:xfrm>
            <a:off x="0" y="6415088"/>
            <a:ext cx="5364163" cy="442912"/>
            <a:chOff x="0" y="6414797"/>
            <a:chExt cx="5364163" cy="443204"/>
          </a:xfrm>
        </p:grpSpPr>
        <p:sp>
          <p:nvSpPr>
            <p:cNvPr id="7" name="Slide Number Placeholder 3"/>
            <p:cNvSpPr txBox="1">
              <a:spLocks/>
            </p:cNvSpPr>
            <p:nvPr/>
          </p:nvSpPr>
          <p:spPr bwMode="auto">
            <a:xfrm>
              <a:off x="0" y="6453336"/>
              <a:ext cx="611188" cy="404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lIns="0" tIns="0" rIns="0" bIns="0"/>
            <a:lstStyle>
              <a:lvl1pPr marL="27146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fld id="{B0CD6B2D-E675-D544-B9CE-F8DE5395A406}" type="slidenum">
                <a:rPr lang="nl-NL" sz="1200">
                  <a:latin typeface="Calibri" charset="0"/>
                  <a:cs typeface="Calibri" charset="0"/>
                </a:rPr>
                <a:pPr eaLnBrk="1" hangingPunct="1">
                  <a:spcBef>
                    <a:spcPct val="20000"/>
                  </a:spcBef>
                </a:pPr>
                <a:t>18</a:t>
              </a:fld>
              <a:endParaRPr lang="nl-NL" sz="1200" dirty="0">
                <a:latin typeface="Calibri" charset="0"/>
                <a:cs typeface="Calibri" charset="0"/>
              </a:endParaRPr>
            </a:p>
          </p:txBody>
        </p:sp>
        <p:sp>
          <p:nvSpPr>
            <p:cNvPr id="8" name="Footer Placeholder 2"/>
            <p:cNvSpPr txBox="1">
              <a:spLocks/>
            </p:cNvSpPr>
            <p:nvPr/>
          </p:nvSpPr>
          <p:spPr bwMode="auto">
            <a:xfrm>
              <a:off x="611188" y="6414797"/>
              <a:ext cx="4752975" cy="4432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nl-NL" sz="1200" dirty="0">
                  <a:latin typeface="Calibri" charset="0"/>
                  <a:cs typeface="Calibri" charset="0"/>
                </a:rPr>
                <a:t>VU University Library</a:t>
              </a:r>
            </a:p>
          </p:txBody>
        </p:sp>
      </p:grp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1203046"/>
              </p:ext>
            </p:extLst>
          </p:nvPr>
        </p:nvGraphicFramePr>
        <p:xfrm>
          <a:off x="1816687" y="1875395"/>
          <a:ext cx="5080675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145">
                  <a:extLst>
                    <a:ext uri="{9D8B030D-6E8A-4147-A177-3AD203B41FA5}">
                      <a16:colId xmlns:a16="http://schemas.microsoft.com/office/drawing/2014/main" val="3701681280"/>
                    </a:ext>
                  </a:extLst>
                </a:gridCol>
                <a:gridCol w="1229293">
                  <a:extLst>
                    <a:ext uri="{9D8B030D-6E8A-4147-A177-3AD203B41FA5}">
                      <a16:colId xmlns:a16="http://schemas.microsoft.com/office/drawing/2014/main" val="2268443547"/>
                    </a:ext>
                  </a:extLst>
                </a:gridCol>
                <a:gridCol w="1223237">
                  <a:extLst>
                    <a:ext uri="{9D8B030D-6E8A-4147-A177-3AD203B41FA5}">
                      <a16:colId xmlns:a16="http://schemas.microsoft.com/office/drawing/2014/main" val="10916852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ADVICE</a:t>
                      </a:r>
                      <a:r>
                        <a:rPr lang="nl-NL" baseline="0" dirty="0"/>
                        <a:t> &amp; SUPPORT</a:t>
                      </a:r>
                    </a:p>
                    <a:p>
                      <a:r>
                        <a:rPr lang="nl-NL" baseline="0" dirty="0"/>
                        <a:t>TO RESEARCHERS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2014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64377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err="1"/>
                        <a:t>Reachability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3.9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3.7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34341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err="1"/>
                        <a:t>Communicating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4.0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4.0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1834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Creative</a:t>
                      </a:r>
                      <a:r>
                        <a:rPr lang="nl-NL" baseline="0" dirty="0"/>
                        <a:t> t</a:t>
                      </a:r>
                      <a:r>
                        <a:rPr lang="nl-NL" dirty="0"/>
                        <a:t>hinking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4.0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3.5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3881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Response</a:t>
                      </a:r>
                      <a:r>
                        <a:rPr lang="nl-NL" baseline="0" dirty="0"/>
                        <a:t> time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4.0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3.5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4778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err="1"/>
                        <a:t>Taking</a:t>
                      </a:r>
                      <a:r>
                        <a:rPr lang="nl-NL" baseline="0" dirty="0"/>
                        <a:t> </a:t>
                      </a:r>
                      <a:r>
                        <a:rPr lang="nl-NL" baseline="0" dirty="0" err="1"/>
                        <a:t>initiative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3.8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3.3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10263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Level of expertise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4.0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3.6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4895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Usability</a:t>
                      </a:r>
                      <a:r>
                        <a:rPr lang="nl-NL" baseline="0" dirty="0"/>
                        <a:t> of </a:t>
                      </a:r>
                      <a:r>
                        <a:rPr lang="nl-NL" baseline="0" dirty="0" err="1"/>
                        <a:t>advice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3.9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3.6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4377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err="1"/>
                        <a:t>Quality</a:t>
                      </a:r>
                      <a:r>
                        <a:rPr lang="nl-NL" dirty="0"/>
                        <a:t> of </a:t>
                      </a:r>
                      <a:r>
                        <a:rPr lang="nl-NL" dirty="0" err="1"/>
                        <a:t>advice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3.9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3.7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2483080"/>
                  </a:ext>
                </a:extLst>
              </a:tr>
            </a:tbl>
          </a:graphicData>
        </a:graphic>
      </p:graphicFrame>
      <p:sp>
        <p:nvSpPr>
          <p:cNvPr id="5" name="Tekstvak 4"/>
          <p:cNvSpPr txBox="1"/>
          <p:nvPr/>
        </p:nvSpPr>
        <p:spPr>
          <a:xfrm>
            <a:off x="6249415" y="5407669"/>
            <a:ext cx="7232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dirty="0" err="1"/>
              <a:t>Scale</a:t>
            </a:r>
            <a:r>
              <a:rPr lang="nl-NL" sz="1000" dirty="0"/>
              <a:t> 1-5</a:t>
            </a:r>
          </a:p>
        </p:txBody>
      </p:sp>
    </p:spTree>
    <p:extLst>
      <p:ext uri="{BB962C8B-B14F-4D97-AF65-F5344CB8AC3E}">
        <p14:creationId xmlns:p14="http://schemas.microsoft.com/office/powerpoint/2010/main" val="4087534249"/>
      </p:ext>
    </p:extLst>
  </p:cSld>
  <p:clrMapOvr>
    <a:masterClrMapping/>
  </p:clrMapOvr>
  <p:transition advClick="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riehoekje"/>
          <p:cNvSpPr/>
          <p:nvPr/>
        </p:nvSpPr>
        <p:spPr>
          <a:xfrm flipV="1">
            <a:off x="625999" y="1195382"/>
            <a:ext cx="192087" cy="107950"/>
          </a:xfrm>
          <a:prstGeom prst="triangle">
            <a:avLst/>
          </a:prstGeom>
          <a:solidFill>
            <a:srgbClr val="0089CF">
              <a:alpha val="89804"/>
            </a:srgbClr>
          </a:solidFill>
          <a:ln w="6350">
            <a:noFill/>
          </a:ln>
          <a:effectLst>
            <a:outerShdw blurRad="50800" dist="38100" dir="5400000" algn="ctr" rotWithShape="0">
              <a:srgbClr val="A6A6A6">
                <a:alpha val="40000"/>
              </a:srgb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115965" y="116626"/>
            <a:ext cx="8928992" cy="1080000"/>
          </a:xfrm>
          <a:prstGeom prst="rect">
            <a:avLst/>
          </a:prstGeom>
          <a:solidFill>
            <a:srgbClr val="0089CF">
              <a:alpha val="89804"/>
            </a:srgbClr>
          </a:solidFill>
          <a:ln>
            <a:noFill/>
          </a:ln>
          <a:effectLst>
            <a:outerShdw blurRad="50800" dist="38100" dir="5400000" algn="ctr" rotWithShape="0">
              <a:srgbClr val="A6A6A6">
                <a:alpha val="40000"/>
              </a:srgbClr>
            </a:outerShdw>
          </a:effectLst>
        </p:spPr>
        <p:txBody>
          <a:bodyPr lIns="288000" tIns="0" rIns="0" bIns="0" anchor="ctr">
            <a:noAutofit/>
          </a:bodyPr>
          <a:lstStyle>
            <a:lvl1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kern="1200" cap="all" baseline="0">
                <a:solidFill>
                  <a:schemeClr val="bg1"/>
                </a:solidFill>
                <a:latin typeface="Calibri"/>
                <a:ea typeface="ＭＳ Ｐゴシック" charset="-128"/>
                <a:cs typeface="Arial Narrow Bold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9pPr>
          </a:lstStyle>
          <a:p>
            <a:r>
              <a:rPr lang="en-US" dirty="0"/>
              <a:t>Questions, discussion</a:t>
            </a:r>
            <a:endParaRPr lang="nl-NL" dirty="0"/>
          </a:p>
        </p:txBody>
      </p:sp>
      <p:grpSp>
        <p:nvGrpSpPr>
          <p:cNvPr id="6" name="Groeperen 20"/>
          <p:cNvGrpSpPr>
            <a:grpSpLocks/>
          </p:cNvGrpSpPr>
          <p:nvPr/>
        </p:nvGrpSpPr>
        <p:grpSpPr bwMode="auto">
          <a:xfrm>
            <a:off x="0" y="6415088"/>
            <a:ext cx="5364163" cy="442912"/>
            <a:chOff x="0" y="6414797"/>
            <a:chExt cx="5364163" cy="443204"/>
          </a:xfrm>
        </p:grpSpPr>
        <p:sp>
          <p:nvSpPr>
            <p:cNvPr id="7" name="Slide Number Placeholder 3"/>
            <p:cNvSpPr txBox="1">
              <a:spLocks/>
            </p:cNvSpPr>
            <p:nvPr/>
          </p:nvSpPr>
          <p:spPr bwMode="auto">
            <a:xfrm>
              <a:off x="0" y="6453336"/>
              <a:ext cx="611188" cy="404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lIns="0" tIns="0" rIns="0" bIns="0"/>
            <a:lstStyle>
              <a:lvl1pPr marL="27146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fld id="{B0CD6B2D-E675-D544-B9CE-F8DE5395A406}" type="slidenum">
                <a:rPr lang="nl-NL" sz="1200">
                  <a:latin typeface="Calibri" charset="0"/>
                  <a:cs typeface="Calibri" charset="0"/>
                </a:rPr>
                <a:pPr eaLnBrk="1" hangingPunct="1">
                  <a:spcBef>
                    <a:spcPct val="20000"/>
                  </a:spcBef>
                </a:pPr>
                <a:t>19</a:t>
              </a:fld>
              <a:endParaRPr lang="nl-NL" sz="1200" dirty="0">
                <a:latin typeface="Calibri" charset="0"/>
                <a:cs typeface="Calibri" charset="0"/>
              </a:endParaRPr>
            </a:p>
          </p:txBody>
        </p:sp>
        <p:sp>
          <p:nvSpPr>
            <p:cNvPr id="8" name="Footer Placeholder 2"/>
            <p:cNvSpPr txBox="1">
              <a:spLocks/>
            </p:cNvSpPr>
            <p:nvPr/>
          </p:nvSpPr>
          <p:spPr bwMode="auto">
            <a:xfrm>
              <a:off x="611188" y="6414797"/>
              <a:ext cx="4752975" cy="4432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nl-NL" sz="1200" dirty="0">
                  <a:latin typeface="Calibri" charset="0"/>
                  <a:cs typeface="Calibri" charset="0"/>
                </a:rPr>
                <a:t>VU University Library</a:t>
              </a:r>
            </a:p>
          </p:txBody>
        </p:sp>
      </p:grp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96" y="1249357"/>
            <a:ext cx="7602130" cy="50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730091"/>
      </p:ext>
    </p:extLst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/>
        </p:nvSpPr>
        <p:spPr>
          <a:xfrm>
            <a:off x="4211638" y="187325"/>
            <a:ext cx="4762500" cy="1247775"/>
          </a:xfrm>
          <a:prstGeom prst="rect">
            <a:avLst/>
          </a:prstGeom>
          <a:solidFill>
            <a:srgbClr val="0089CF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1" name="Vrije vorm 10"/>
          <p:cNvSpPr/>
          <p:nvPr/>
        </p:nvSpPr>
        <p:spPr>
          <a:xfrm>
            <a:off x="4764088" y="1430338"/>
            <a:ext cx="200025" cy="101600"/>
          </a:xfrm>
          <a:custGeom>
            <a:avLst/>
            <a:gdLst>
              <a:gd name="connsiteX0" fmla="*/ 0 w 196850"/>
              <a:gd name="connsiteY0" fmla="*/ 3175 h 98425"/>
              <a:gd name="connsiteX1" fmla="*/ 95250 w 196850"/>
              <a:gd name="connsiteY1" fmla="*/ 98425 h 98425"/>
              <a:gd name="connsiteX2" fmla="*/ 196850 w 196850"/>
              <a:gd name="connsiteY2" fmla="*/ 0 h 98425"/>
              <a:gd name="connsiteX3" fmla="*/ 0 w 196850"/>
              <a:gd name="connsiteY3" fmla="*/ 3175 h 98425"/>
              <a:gd name="connsiteX0" fmla="*/ 0 w 200025"/>
              <a:gd name="connsiteY0" fmla="*/ 0 h 101600"/>
              <a:gd name="connsiteX1" fmla="*/ 98425 w 200025"/>
              <a:gd name="connsiteY1" fmla="*/ 101600 h 101600"/>
              <a:gd name="connsiteX2" fmla="*/ 200025 w 200025"/>
              <a:gd name="connsiteY2" fmla="*/ 3175 h 101600"/>
              <a:gd name="connsiteX3" fmla="*/ 0 w 200025"/>
              <a:gd name="connsiteY3" fmla="*/ 0 h 10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025" h="101600">
                <a:moveTo>
                  <a:pt x="0" y="0"/>
                </a:moveTo>
                <a:lnTo>
                  <a:pt x="98425" y="101600"/>
                </a:lnTo>
                <a:lnTo>
                  <a:pt x="200025" y="3175"/>
                </a:lnTo>
                <a:lnTo>
                  <a:pt x="0" y="0"/>
                </a:lnTo>
                <a:close/>
              </a:path>
            </a:pathLst>
          </a:custGeom>
          <a:solidFill>
            <a:srgbClr val="0089CF">
              <a:alpha val="90000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752528" cy="1224136"/>
          </a:xfrm>
        </p:spPr>
        <p:txBody>
          <a:bodyPr anchor="ctr"/>
          <a:lstStyle/>
          <a:p>
            <a:r>
              <a:rPr lang="en-US" dirty="0">
                <a:latin typeface="Calibri"/>
                <a:cs typeface="Calibri"/>
              </a:rPr>
              <a:t>A short introduction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4283968" y="1591800"/>
            <a:ext cx="4680520" cy="4464496"/>
          </a:xfrm>
        </p:spPr>
        <p:txBody>
          <a:bodyPr/>
          <a:lstStyle/>
          <a:p>
            <a:pPr marL="612900" indent="-342900">
              <a:buFont typeface="Arial" panose="020B0604020202020204" pitchFamily="34" charset="0"/>
              <a:buChar char="•"/>
            </a:pPr>
            <a:r>
              <a:rPr lang="nl-NL" sz="1800" b="1" dirty="0"/>
              <a:t>Head of Academic Support (front office) </a:t>
            </a:r>
            <a:r>
              <a:rPr lang="nl-NL" sz="1800" b="1" dirty="0" err="1"/>
              <a:t>and</a:t>
            </a:r>
            <a:r>
              <a:rPr lang="nl-NL" sz="1800" b="1" dirty="0"/>
              <a:t> </a:t>
            </a:r>
            <a:r>
              <a:rPr lang="nl-NL" sz="1800" b="1" dirty="0" err="1"/>
              <a:t>deputy</a:t>
            </a:r>
            <a:r>
              <a:rPr lang="nl-NL" sz="1800" b="1" dirty="0"/>
              <a:t> </a:t>
            </a:r>
            <a:r>
              <a:rPr lang="nl-NL" sz="1800" b="1" dirty="0" err="1"/>
              <a:t>library</a:t>
            </a:r>
            <a:r>
              <a:rPr lang="nl-NL" sz="1800" b="1" dirty="0"/>
              <a:t> director</a:t>
            </a:r>
          </a:p>
          <a:p>
            <a:pPr marL="612900" indent="-342900">
              <a:buFont typeface="Arial" panose="020B0604020202020204" pitchFamily="34" charset="0"/>
              <a:buChar char="•"/>
            </a:pPr>
            <a:r>
              <a:rPr lang="nl-NL" sz="1800" b="1" dirty="0"/>
              <a:t>runner / trainer, </a:t>
            </a:r>
            <a:r>
              <a:rPr lang="nl-NL" sz="1800" b="1" dirty="0" err="1"/>
              <a:t>photographer</a:t>
            </a:r>
            <a:endParaRPr lang="nl-NL" sz="1800" b="1" dirty="0"/>
          </a:p>
          <a:p>
            <a:pPr marL="612900" indent="-342900">
              <a:buFont typeface="Arial" panose="020B0604020202020204" pitchFamily="34" charset="0"/>
              <a:buChar char="•"/>
            </a:pPr>
            <a:r>
              <a:rPr lang="nl-NL" sz="1800" b="1" dirty="0"/>
              <a:t>www.linkedin.com/in/arjanschalken</a:t>
            </a:r>
          </a:p>
          <a:p>
            <a:endParaRPr lang="nl-NL" sz="1800" b="1" dirty="0"/>
          </a:p>
          <a:p>
            <a:r>
              <a:rPr lang="nl-NL" sz="1800" b="1" dirty="0"/>
              <a:t>VU University Amsterdam:</a:t>
            </a:r>
          </a:p>
          <a:p>
            <a:pPr marL="612900" indent="-342900">
              <a:buFont typeface="Arial" panose="020B0604020202020204" pitchFamily="34" charset="0"/>
              <a:buChar char="•"/>
            </a:pPr>
            <a:r>
              <a:rPr lang="nl-NL" sz="1800" b="1" dirty="0"/>
              <a:t>25.000 </a:t>
            </a:r>
            <a:r>
              <a:rPr lang="nl-NL" sz="1800" b="1" dirty="0" err="1"/>
              <a:t>students</a:t>
            </a:r>
            <a:endParaRPr lang="nl-NL" sz="1800" b="1" dirty="0"/>
          </a:p>
          <a:p>
            <a:pPr marL="612900" indent="-342900">
              <a:buFont typeface="Arial" panose="020B0604020202020204" pitchFamily="34" charset="0"/>
              <a:buChar char="•"/>
            </a:pPr>
            <a:r>
              <a:rPr lang="nl-NL" sz="1800" b="1" dirty="0"/>
              <a:t>2500 </a:t>
            </a:r>
            <a:r>
              <a:rPr lang="nl-NL" sz="1800" b="1" dirty="0" err="1"/>
              <a:t>academic</a:t>
            </a:r>
            <a:r>
              <a:rPr lang="nl-NL" sz="1800" b="1" dirty="0"/>
              <a:t> </a:t>
            </a:r>
            <a:r>
              <a:rPr lang="nl-NL" sz="1800" b="1" dirty="0" err="1"/>
              <a:t>staff</a:t>
            </a:r>
            <a:endParaRPr lang="nl-NL" sz="1800" b="1" dirty="0"/>
          </a:p>
          <a:p>
            <a:pPr marL="612900" indent="-342900">
              <a:buFont typeface="Arial" panose="020B0604020202020204" pitchFamily="34" charset="0"/>
              <a:buChar char="•"/>
            </a:pPr>
            <a:r>
              <a:rPr lang="nl-NL" sz="1800" b="1" dirty="0"/>
              <a:t>11 </a:t>
            </a:r>
            <a:r>
              <a:rPr lang="nl-NL" sz="1800" b="1" dirty="0" err="1"/>
              <a:t>faculties</a:t>
            </a:r>
            <a:endParaRPr lang="nl-NL" sz="1800" b="1" dirty="0"/>
          </a:p>
          <a:p>
            <a:pPr marL="612900" indent="-342900">
              <a:buFont typeface="Arial" panose="020B0604020202020204" pitchFamily="34" charset="0"/>
              <a:buChar char="•"/>
            </a:pPr>
            <a:r>
              <a:rPr lang="nl-NL" sz="1800" b="1" dirty="0"/>
              <a:t>Shanghai ranking: nr. 100</a:t>
            </a:r>
          </a:p>
          <a:p>
            <a:pPr marL="612900" indent="-342900">
              <a:buFont typeface="Arial" panose="020B0604020202020204" pitchFamily="34" charset="0"/>
              <a:buChar char="•"/>
            </a:pPr>
            <a:r>
              <a:rPr lang="nl-NL" sz="1800" b="1" dirty="0"/>
              <a:t>www.vu.nl</a:t>
            </a:r>
          </a:p>
          <a:p>
            <a:endParaRPr lang="nl-NL" sz="1800" b="1" dirty="0"/>
          </a:p>
          <a:p>
            <a:r>
              <a:rPr lang="nl-NL" sz="1800" b="1" dirty="0"/>
              <a:t>Library: </a:t>
            </a:r>
          </a:p>
          <a:p>
            <a:pPr marL="612900" indent="-342900">
              <a:buFont typeface="Arial" panose="020B0604020202020204" pitchFamily="34" charset="0"/>
              <a:buChar char="•"/>
            </a:pPr>
            <a:r>
              <a:rPr lang="nl-NL" sz="1800" b="1" dirty="0"/>
              <a:t>Central service </a:t>
            </a:r>
            <a:r>
              <a:rPr lang="nl-NL" sz="1800" b="1" dirty="0" err="1"/>
              <a:t>to</a:t>
            </a:r>
            <a:r>
              <a:rPr lang="nl-NL" sz="1800" b="1" dirty="0"/>
              <a:t> </a:t>
            </a:r>
            <a:r>
              <a:rPr lang="nl-NL" sz="1800" b="1" dirty="0" err="1"/>
              <a:t>all</a:t>
            </a:r>
            <a:r>
              <a:rPr lang="nl-NL" sz="1800" b="1" dirty="0"/>
              <a:t> </a:t>
            </a:r>
            <a:r>
              <a:rPr lang="nl-NL" sz="1800" b="1" dirty="0" err="1"/>
              <a:t>faculties</a:t>
            </a:r>
            <a:endParaRPr lang="nl-NL" sz="1800" b="1" dirty="0"/>
          </a:p>
          <a:p>
            <a:pPr marL="612900" indent="-342900">
              <a:buFont typeface="Arial" panose="020B0604020202020204" pitchFamily="34" charset="0"/>
              <a:buChar char="•"/>
            </a:pPr>
            <a:r>
              <a:rPr lang="nl-NL" sz="1800" b="1" dirty="0"/>
              <a:t>65 fte / </a:t>
            </a:r>
            <a:r>
              <a:rPr lang="nl-NL" sz="1800" b="1" dirty="0" err="1"/>
              <a:t>wte</a:t>
            </a:r>
            <a:endParaRPr lang="nl-NL" sz="1800" b="1" dirty="0"/>
          </a:p>
          <a:p>
            <a:pPr marL="612900" indent="-342900">
              <a:buFont typeface="Arial" panose="020B0604020202020204" pitchFamily="34" charset="0"/>
              <a:buChar char="•"/>
            </a:pPr>
            <a:r>
              <a:rPr lang="nl-NL" sz="1800" b="1" dirty="0"/>
              <a:t>Budget: 10.000 </a:t>
            </a:r>
            <a:r>
              <a:rPr lang="nl-NL" sz="1800" b="1" dirty="0" err="1"/>
              <a:t>kE</a:t>
            </a:r>
            <a:endParaRPr lang="nl-NL" sz="1800" b="1" dirty="0"/>
          </a:p>
          <a:p>
            <a:pPr marL="612900" indent="-342900">
              <a:buFont typeface="Arial" panose="020B0604020202020204" pitchFamily="34" charset="0"/>
              <a:buChar char="•"/>
            </a:pPr>
            <a:r>
              <a:rPr lang="nl-NL" sz="1800" b="1" dirty="0"/>
              <a:t>www.ub.vu.nl</a:t>
            </a:r>
          </a:p>
          <a:p>
            <a:pPr marL="612900" indent="-342900">
              <a:buFont typeface="Arial" panose="020B0604020202020204" pitchFamily="34" charset="0"/>
              <a:buChar char="•"/>
            </a:pPr>
            <a:endParaRPr lang="nl-NL" sz="2000" b="1" dirty="0"/>
          </a:p>
        </p:txBody>
      </p:sp>
      <p:grpSp>
        <p:nvGrpSpPr>
          <p:cNvPr id="6" name="Groeperen 19"/>
          <p:cNvGrpSpPr>
            <a:grpSpLocks/>
          </p:cNvGrpSpPr>
          <p:nvPr/>
        </p:nvGrpSpPr>
        <p:grpSpPr bwMode="auto">
          <a:xfrm>
            <a:off x="0" y="6415088"/>
            <a:ext cx="5364163" cy="442912"/>
            <a:chOff x="0" y="6414797"/>
            <a:chExt cx="5364163" cy="443204"/>
          </a:xfrm>
        </p:grpSpPr>
        <p:sp>
          <p:nvSpPr>
            <p:cNvPr id="7" name="Slide Number Placeholder 3"/>
            <p:cNvSpPr txBox="1">
              <a:spLocks/>
            </p:cNvSpPr>
            <p:nvPr/>
          </p:nvSpPr>
          <p:spPr bwMode="auto">
            <a:xfrm>
              <a:off x="0" y="6453336"/>
              <a:ext cx="611188" cy="404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lIns="0" tIns="0" rIns="0" bIns="0"/>
            <a:lstStyle>
              <a:lvl1pPr marL="27146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fld id="{B6535939-1A7B-AE4D-A0E3-E82652A3CA2F}" type="slidenum">
                <a:rPr lang="nl-NL" sz="1200" smtClean="0">
                  <a:solidFill>
                    <a:srgbClr val="FFFFFF"/>
                  </a:solidFill>
                  <a:latin typeface="Calibri" charset="0"/>
                  <a:cs typeface="Calibri" charset="0"/>
                </a:rPr>
                <a:pPr eaLnBrk="1" hangingPunct="1">
                  <a:spcBef>
                    <a:spcPct val="20000"/>
                  </a:spcBef>
                </a:pPr>
                <a:t>2</a:t>
              </a:fld>
              <a:endParaRPr lang="nl-NL" sz="1200" dirty="0">
                <a:solidFill>
                  <a:srgbClr val="FFFFFF"/>
                </a:solidFill>
                <a:latin typeface="Calibri" charset="0"/>
                <a:cs typeface="Calibri" charset="0"/>
              </a:endParaRPr>
            </a:p>
          </p:txBody>
        </p:sp>
        <p:sp>
          <p:nvSpPr>
            <p:cNvPr id="8" name="Footer Placeholder 2"/>
            <p:cNvSpPr txBox="1">
              <a:spLocks/>
            </p:cNvSpPr>
            <p:nvPr/>
          </p:nvSpPr>
          <p:spPr bwMode="auto">
            <a:xfrm>
              <a:off x="611188" y="6414797"/>
              <a:ext cx="4752975" cy="443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nl-NL" sz="1200" dirty="0">
                  <a:solidFill>
                    <a:schemeClr val="bg1"/>
                  </a:solidFill>
                  <a:latin typeface="Calibri" charset="0"/>
                  <a:cs typeface="Calibri" charset="0"/>
                </a:rPr>
                <a:t>VU University Library</a:t>
              </a:r>
            </a:p>
          </p:txBody>
        </p:sp>
      </p:grpSp>
      <p:sp>
        <p:nvSpPr>
          <p:cNvPr id="12" name="Rechthoek 11"/>
          <p:cNvSpPr/>
          <p:nvPr/>
        </p:nvSpPr>
        <p:spPr>
          <a:xfrm>
            <a:off x="-75413" y="6626515"/>
            <a:ext cx="210185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Photo: More </a:t>
            </a:r>
            <a:r>
              <a:rPr lang="nl-NL" sz="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then</a:t>
            </a:r>
            <a:r>
              <a:rPr lang="nl-NL" sz="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luck</a:t>
            </a:r>
            <a:r>
              <a:rPr lang="nl-NL" sz="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nl-NL" sz="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Optimize</a:t>
            </a:r>
            <a:r>
              <a:rPr lang="nl-NL" sz="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your</a:t>
            </a:r>
            <a:r>
              <a:rPr lang="nl-NL" sz="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chances</a:t>
            </a:r>
            <a:endParaRPr lang="nl-NL" sz="800" dirty="0">
              <a:solidFill>
                <a:schemeClr val="bg1"/>
              </a:solidFill>
            </a:endParaRPr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8"/>
          </p:nvPr>
        </p:nvSpPr>
        <p:spPr/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363"/>
            <a:ext cx="4052888" cy="6858734"/>
          </a:xfrm>
          <a:prstGeom prst="rect">
            <a:avLst/>
          </a:prstGeom>
        </p:spPr>
      </p:pic>
      <p:sp>
        <p:nvSpPr>
          <p:cNvPr id="15" name="Tekstvak 14"/>
          <p:cNvSpPr txBox="1"/>
          <p:nvPr/>
        </p:nvSpPr>
        <p:spPr>
          <a:xfrm>
            <a:off x="1409216" y="6596291"/>
            <a:ext cx="25314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b="1" dirty="0">
                <a:solidFill>
                  <a:schemeClr val="bg1"/>
                </a:solidFill>
              </a:rPr>
              <a:t>Photo: Prepare well but </a:t>
            </a:r>
            <a:r>
              <a:rPr lang="nl-NL" sz="800" b="1" dirty="0" err="1">
                <a:solidFill>
                  <a:schemeClr val="bg1"/>
                </a:solidFill>
              </a:rPr>
              <a:t>improvise</a:t>
            </a:r>
            <a:r>
              <a:rPr lang="nl-NL" sz="800" b="1" dirty="0">
                <a:solidFill>
                  <a:schemeClr val="bg1"/>
                </a:solidFill>
              </a:rPr>
              <a:t> </a:t>
            </a:r>
            <a:r>
              <a:rPr lang="nl-NL" sz="800" b="1" dirty="0" err="1">
                <a:solidFill>
                  <a:schemeClr val="bg1"/>
                </a:solidFill>
              </a:rPr>
              <a:t>when</a:t>
            </a:r>
            <a:r>
              <a:rPr lang="nl-NL" sz="800" b="1" dirty="0">
                <a:solidFill>
                  <a:schemeClr val="bg1"/>
                </a:solidFill>
              </a:rPr>
              <a:t> </a:t>
            </a:r>
            <a:r>
              <a:rPr lang="nl-NL" sz="800" b="1" dirty="0" err="1">
                <a:solidFill>
                  <a:schemeClr val="bg1"/>
                </a:solidFill>
              </a:rPr>
              <a:t>needed</a:t>
            </a:r>
            <a:endParaRPr lang="nl-NL" sz="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97915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riehoekje"/>
          <p:cNvSpPr/>
          <p:nvPr/>
        </p:nvSpPr>
        <p:spPr>
          <a:xfrm flipV="1">
            <a:off x="625999" y="1195382"/>
            <a:ext cx="192087" cy="107950"/>
          </a:xfrm>
          <a:prstGeom prst="triangle">
            <a:avLst/>
          </a:prstGeom>
          <a:solidFill>
            <a:srgbClr val="0089CF">
              <a:alpha val="89804"/>
            </a:srgbClr>
          </a:solidFill>
          <a:ln w="6350">
            <a:noFill/>
          </a:ln>
          <a:effectLst>
            <a:outerShdw blurRad="50800" dist="38100" dir="5400000" algn="ctr" rotWithShape="0">
              <a:srgbClr val="A6A6A6">
                <a:alpha val="40000"/>
              </a:srgb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115965" y="116626"/>
            <a:ext cx="8928992" cy="1080000"/>
          </a:xfrm>
          <a:prstGeom prst="rect">
            <a:avLst/>
          </a:prstGeom>
          <a:solidFill>
            <a:srgbClr val="0089CF">
              <a:alpha val="89804"/>
            </a:srgbClr>
          </a:solidFill>
          <a:ln>
            <a:noFill/>
          </a:ln>
          <a:effectLst>
            <a:outerShdw blurRad="50800" dist="38100" dir="5400000" algn="ctr" rotWithShape="0">
              <a:srgbClr val="A6A6A6">
                <a:alpha val="40000"/>
              </a:srgbClr>
            </a:outerShdw>
          </a:effectLst>
        </p:spPr>
        <p:txBody>
          <a:bodyPr lIns="288000" tIns="0" rIns="0" bIns="0" anchor="ctr">
            <a:noAutofit/>
          </a:bodyPr>
          <a:lstStyle>
            <a:lvl1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kern="1200" cap="all" baseline="0">
                <a:solidFill>
                  <a:schemeClr val="bg1"/>
                </a:solidFill>
                <a:latin typeface="Calibri"/>
                <a:ea typeface="ＭＳ Ｐゴシック" charset="-128"/>
                <a:cs typeface="Arial Narrow Bold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9pPr>
          </a:lstStyle>
          <a:p>
            <a:r>
              <a:rPr lang="en-US" dirty="0"/>
              <a:t>discussion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74133" y="1456493"/>
            <a:ext cx="8309867" cy="4419160"/>
          </a:xfrm>
        </p:spPr>
        <p:txBody>
          <a:bodyPr lIns="0" tIns="0" rIns="0" bIns="0"/>
          <a:lstStyle/>
          <a:p>
            <a:r>
              <a:rPr lang="en-US" sz="2000" b="1" dirty="0"/>
              <a:t>DUOS AND FEEDBACK</a:t>
            </a:r>
          </a:p>
          <a:p>
            <a:pPr marL="784350" indent="-514350">
              <a:buFontTx/>
              <a:buAutoNum type="arabicPeriod"/>
            </a:pPr>
            <a:r>
              <a:rPr lang="nl-NL" sz="2000" dirty="0" err="1">
                <a:latin typeface="+mn-lt"/>
              </a:rPr>
              <a:t>What</a:t>
            </a:r>
            <a:r>
              <a:rPr lang="nl-NL" sz="2000" dirty="0">
                <a:latin typeface="+mn-lt"/>
              </a:rPr>
              <a:t> is </a:t>
            </a:r>
            <a:r>
              <a:rPr lang="nl-NL" sz="2000" dirty="0" err="1">
                <a:latin typeface="+mn-lt"/>
              </a:rPr>
              <a:t>the</a:t>
            </a:r>
            <a:r>
              <a:rPr lang="nl-NL" sz="2000" dirty="0">
                <a:latin typeface="+mn-lt"/>
              </a:rPr>
              <a:t> </a:t>
            </a:r>
            <a:r>
              <a:rPr lang="nl-NL" sz="2000" dirty="0" err="1">
                <a:latin typeface="+mn-lt"/>
              </a:rPr>
              <a:t>biggest</a:t>
            </a:r>
            <a:r>
              <a:rPr lang="nl-NL" sz="2000" dirty="0">
                <a:latin typeface="+mn-lt"/>
              </a:rPr>
              <a:t> </a:t>
            </a:r>
            <a:r>
              <a:rPr lang="nl-NL" sz="2000" dirty="0" err="1">
                <a:latin typeface="+mn-lt"/>
              </a:rPr>
              <a:t>challenge</a:t>
            </a:r>
            <a:r>
              <a:rPr lang="nl-NL" sz="2000" dirty="0">
                <a:latin typeface="+mn-lt"/>
              </a:rPr>
              <a:t>?</a:t>
            </a:r>
          </a:p>
          <a:p>
            <a:pPr marL="784350" indent="-514350">
              <a:buFontTx/>
              <a:buAutoNum type="arabicPeriod"/>
            </a:pPr>
            <a:r>
              <a:rPr lang="nl-NL" sz="2000" dirty="0" err="1">
                <a:latin typeface="+mn-lt"/>
              </a:rPr>
              <a:t>What</a:t>
            </a:r>
            <a:r>
              <a:rPr lang="nl-NL" sz="2000" dirty="0">
                <a:latin typeface="+mn-lt"/>
              </a:rPr>
              <a:t> is </a:t>
            </a:r>
            <a:r>
              <a:rPr lang="nl-NL" sz="2000" dirty="0" err="1">
                <a:latin typeface="+mn-lt"/>
              </a:rPr>
              <a:t>the</a:t>
            </a:r>
            <a:r>
              <a:rPr lang="nl-NL" sz="2000" dirty="0">
                <a:latin typeface="+mn-lt"/>
              </a:rPr>
              <a:t> </a:t>
            </a:r>
            <a:r>
              <a:rPr lang="nl-NL" sz="2000" dirty="0" err="1">
                <a:latin typeface="+mn-lt"/>
              </a:rPr>
              <a:t>biggest</a:t>
            </a:r>
            <a:r>
              <a:rPr lang="nl-NL" sz="2000" dirty="0">
                <a:latin typeface="+mn-lt"/>
              </a:rPr>
              <a:t> opportunity?</a:t>
            </a:r>
          </a:p>
          <a:p>
            <a:pPr marL="784350" indent="-514350">
              <a:buFontTx/>
              <a:buAutoNum type="arabicPeriod"/>
            </a:pPr>
            <a:r>
              <a:rPr lang="nl-NL" sz="2000" dirty="0" err="1">
                <a:latin typeface="+mn-lt"/>
              </a:rPr>
              <a:t>What</a:t>
            </a:r>
            <a:r>
              <a:rPr lang="nl-NL" sz="2000" dirty="0">
                <a:latin typeface="+mn-lt"/>
              </a:rPr>
              <a:t> is </a:t>
            </a:r>
            <a:r>
              <a:rPr lang="nl-NL" sz="2000" dirty="0" err="1">
                <a:latin typeface="+mn-lt"/>
              </a:rPr>
              <a:t>the</a:t>
            </a:r>
            <a:r>
              <a:rPr lang="nl-NL" sz="2000" dirty="0">
                <a:latin typeface="+mn-lt"/>
              </a:rPr>
              <a:t> first stap you are </a:t>
            </a:r>
            <a:r>
              <a:rPr lang="nl-NL" sz="2000" dirty="0" err="1">
                <a:latin typeface="+mn-lt"/>
              </a:rPr>
              <a:t>going</a:t>
            </a:r>
            <a:r>
              <a:rPr lang="nl-NL" sz="2000" dirty="0">
                <a:latin typeface="+mn-lt"/>
              </a:rPr>
              <a:t> </a:t>
            </a:r>
            <a:r>
              <a:rPr lang="nl-NL" sz="2000" dirty="0" err="1">
                <a:latin typeface="+mn-lt"/>
              </a:rPr>
              <a:t>to</a:t>
            </a:r>
            <a:r>
              <a:rPr lang="nl-NL" sz="2000" dirty="0">
                <a:latin typeface="+mn-lt"/>
              </a:rPr>
              <a:t> make?</a:t>
            </a:r>
          </a:p>
          <a:p>
            <a:endParaRPr lang="en-US" sz="2000" b="1" dirty="0">
              <a:latin typeface="+mn-lt"/>
            </a:endParaRPr>
          </a:p>
        </p:txBody>
      </p:sp>
      <p:grpSp>
        <p:nvGrpSpPr>
          <p:cNvPr id="6" name="Groeperen 20"/>
          <p:cNvGrpSpPr>
            <a:grpSpLocks/>
          </p:cNvGrpSpPr>
          <p:nvPr/>
        </p:nvGrpSpPr>
        <p:grpSpPr bwMode="auto">
          <a:xfrm>
            <a:off x="0" y="6415088"/>
            <a:ext cx="5364163" cy="442912"/>
            <a:chOff x="0" y="6414797"/>
            <a:chExt cx="5364163" cy="443204"/>
          </a:xfrm>
        </p:grpSpPr>
        <p:sp>
          <p:nvSpPr>
            <p:cNvPr id="7" name="Slide Number Placeholder 3"/>
            <p:cNvSpPr txBox="1">
              <a:spLocks/>
            </p:cNvSpPr>
            <p:nvPr/>
          </p:nvSpPr>
          <p:spPr bwMode="auto">
            <a:xfrm>
              <a:off x="0" y="6453336"/>
              <a:ext cx="611188" cy="404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lIns="0" tIns="0" rIns="0" bIns="0"/>
            <a:lstStyle>
              <a:lvl1pPr marL="27146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fld id="{B0CD6B2D-E675-D544-B9CE-F8DE5395A406}" type="slidenum">
                <a:rPr lang="nl-NL" sz="1200">
                  <a:latin typeface="Calibri" charset="0"/>
                  <a:cs typeface="Calibri" charset="0"/>
                </a:rPr>
                <a:pPr eaLnBrk="1" hangingPunct="1">
                  <a:spcBef>
                    <a:spcPct val="20000"/>
                  </a:spcBef>
                </a:pPr>
                <a:t>20</a:t>
              </a:fld>
              <a:endParaRPr lang="nl-NL" sz="1200" dirty="0">
                <a:latin typeface="Calibri" charset="0"/>
                <a:cs typeface="Calibri" charset="0"/>
              </a:endParaRPr>
            </a:p>
          </p:txBody>
        </p:sp>
        <p:sp>
          <p:nvSpPr>
            <p:cNvPr id="8" name="Footer Placeholder 2"/>
            <p:cNvSpPr txBox="1">
              <a:spLocks/>
            </p:cNvSpPr>
            <p:nvPr/>
          </p:nvSpPr>
          <p:spPr bwMode="auto">
            <a:xfrm>
              <a:off x="611188" y="6414797"/>
              <a:ext cx="4752975" cy="4432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nl-NL" sz="1200" dirty="0">
                  <a:latin typeface="Calibri" charset="0"/>
                  <a:cs typeface="Calibri" charset="0"/>
                </a:rPr>
                <a:t>VU University Library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3852162"/>
      </p:ext>
    </p:extLst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/>
        </p:nvSpPr>
        <p:spPr>
          <a:xfrm>
            <a:off x="4211638" y="187325"/>
            <a:ext cx="4762500" cy="1247775"/>
          </a:xfrm>
          <a:prstGeom prst="rect">
            <a:avLst/>
          </a:prstGeom>
          <a:solidFill>
            <a:srgbClr val="0089CF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1" name="Vrije vorm 10"/>
          <p:cNvSpPr/>
          <p:nvPr/>
        </p:nvSpPr>
        <p:spPr>
          <a:xfrm>
            <a:off x="4764088" y="1430338"/>
            <a:ext cx="200025" cy="101600"/>
          </a:xfrm>
          <a:custGeom>
            <a:avLst/>
            <a:gdLst>
              <a:gd name="connsiteX0" fmla="*/ 0 w 196850"/>
              <a:gd name="connsiteY0" fmla="*/ 3175 h 98425"/>
              <a:gd name="connsiteX1" fmla="*/ 95250 w 196850"/>
              <a:gd name="connsiteY1" fmla="*/ 98425 h 98425"/>
              <a:gd name="connsiteX2" fmla="*/ 196850 w 196850"/>
              <a:gd name="connsiteY2" fmla="*/ 0 h 98425"/>
              <a:gd name="connsiteX3" fmla="*/ 0 w 196850"/>
              <a:gd name="connsiteY3" fmla="*/ 3175 h 98425"/>
              <a:gd name="connsiteX0" fmla="*/ 0 w 200025"/>
              <a:gd name="connsiteY0" fmla="*/ 0 h 101600"/>
              <a:gd name="connsiteX1" fmla="*/ 98425 w 200025"/>
              <a:gd name="connsiteY1" fmla="*/ 101600 h 101600"/>
              <a:gd name="connsiteX2" fmla="*/ 200025 w 200025"/>
              <a:gd name="connsiteY2" fmla="*/ 3175 h 101600"/>
              <a:gd name="connsiteX3" fmla="*/ 0 w 200025"/>
              <a:gd name="connsiteY3" fmla="*/ 0 h 10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025" h="101600">
                <a:moveTo>
                  <a:pt x="0" y="0"/>
                </a:moveTo>
                <a:lnTo>
                  <a:pt x="98425" y="101600"/>
                </a:lnTo>
                <a:lnTo>
                  <a:pt x="200025" y="3175"/>
                </a:lnTo>
                <a:lnTo>
                  <a:pt x="0" y="0"/>
                </a:lnTo>
                <a:close/>
              </a:path>
            </a:pathLst>
          </a:custGeom>
          <a:solidFill>
            <a:srgbClr val="0089CF">
              <a:alpha val="90000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752528" cy="1224136"/>
          </a:xfrm>
        </p:spPr>
        <p:txBody>
          <a:bodyPr anchor="ctr"/>
          <a:lstStyle/>
          <a:p>
            <a:r>
              <a:rPr lang="en-US" sz="2400" dirty="0">
                <a:latin typeface="Calibri"/>
                <a:cs typeface="Calibri"/>
              </a:rPr>
              <a:t>How it used to be: The library, a dedicated role in a linear research workflow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nl-NL" sz="2000" b="1" dirty="0" err="1"/>
              <a:t>Characteristics</a:t>
            </a:r>
            <a:r>
              <a:rPr lang="nl-NL" sz="2000" b="1" dirty="0"/>
              <a:t> </a:t>
            </a:r>
            <a:r>
              <a:rPr lang="nl-NL" sz="2000" b="1" dirty="0" err="1"/>
              <a:t>knowledge</a:t>
            </a:r>
            <a:r>
              <a:rPr lang="nl-NL" sz="2000" b="1" dirty="0"/>
              <a:t> </a:t>
            </a:r>
            <a:r>
              <a:rPr lang="nl-NL" sz="2000" b="1" dirty="0" err="1"/>
              <a:t>dissemination</a:t>
            </a:r>
            <a:r>
              <a:rPr lang="nl-NL" sz="2000" b="1" dirty="0"/>
              <a:t>:</a:t>
            </a:r>
          </a:p>
          <a:p>
            <a:pPr marL="612900" indent="-342900">
              <a:buFont typeface="Arial" panose="020B0604020202020204" pitchFamily="34" charset="0"/>
              <a:buChar char="•"/>
            </a:pPr>
            <a:r>
              <a:rPr lang="nl-NL" sz="2000" b="1" dirty="0"/>
              <a:t>Filtering </a:t>
            </a:r>
            <a:r>
              <a:rPr lang="nl-NL" sz="2000" b="1" dirty="0" err="1"/>
              <a:t>by</a:t>
            </a:r>
            <a:r>
              <a:rPr lang="nl-NL" sz="2000" b="1" dirty="0"/>
              <a:t> researcher, editor </a:t>
            </a:r>
            <a:r>
              <a:rPr lang="nl-NL" sz="2000" b="1" dirty="0" err="1"/>
              <a:t>and</a:t>
            </a:r>
            <a:r>
              <a:rPr lang="nl-NL" sz="2000" b="1" dirty="0"/>
              <a:t> </a:t>
            </a:r>
            <a:r>
              <a:rPr lang="nl-NL" sz="2000" b="1" dirty="0" err="1"/>
              <a:t>library</a:t>
            </a:r>
            <a:endParaRPr lang="nl-NL" sz="2000" b="1" dirty="0"/>
          </a:p>
          <a:p>
            <a:pPr marL="612900" indent="-342900">
              <a:buFont typeface="Arial" panose="020B0604020202020204" pitchFamily="34" charset="0"/>
              <a:buChar char="•"/>
            </a:pPr>
            <a:r>
              <a:rPr lang="nl-NL" sz="2000" b="1" dirty="0"/>
              <a:t>Books en </a:t>
            </a:r>
            <a:r>
              <a:rPr lang="nl-NL" sz="2000" b="1" dirty="0" err="1"/>
              <a:t>journals</a:t>
            </a:r>
            <a:r>
              <a:rPr lang="nl-NL" sz="2000" b="1" dirty="0"/>
              <a:t> are </a:t>
            </a:r>
            <a:r>
              <a:rPr lang="nl-NL" sz="2000" b="1" dirty="0" err="1"/>
              <a:t>dominating</a:t>
            </a:r>
            <a:r>
              <a:rPr lang="nl-NL" sz="2000" b="1" dirty="0"/>
              <a:t> formats</a:t>
            </a:r>
          </a:p>
          <a:p>
            <a:pPr marL="612900" indent="-342900">
              <a:buFont typeface="Arial" panose="020B0604020202020204" pitchFamily="34" charset="0"/>
              <a:buChar char="•"/>
            </a:pPr>
            <a:r>
              <a:rPr lang="nl-NL" sz="2000" b="1" dirty="0"/>
              <a:t>Time gap </a:t>
            </a:r>
            <a:r>
              <a:rPr lang="nl-NL" sz="2000" b="1" dirty="0" err="1"/>
              <a:t>discovery</a:t>
            </a:r>
            <a:r>
              <a:rPr lang="nl-NL" sz="2000" b="1" dirty="0"/>
              <a:t> </a:t>
            </a:r>
            <a:r>
              <a:rPr lang="nl-NL" sz="2000" b="1" dirty="0" err="1"/>
              <a:t>to</a:t>
            </a:r>
            <a:r>
              <a:rPr lang="nl-NL" sz="2000" b="1" dirty="0"/>
              <a:t> </a:t>
            </a:r>
            <a:r>
              <a:rPr lang="nl-NL" sz="2000" b="1" dirty="0" err="1"/>
              <a:t>knowledge</a:t>
            </a:r>
            <a:r>
              <a:rPr lang="nl-NL" sz="2000" b="1" dirty="0"/>
              <a:t> </a:t>
            </a:r>
            <a:r>
              <a:rPr lang="nl-NL" sz="2000" b="1" dirty="0" err="1"/>
              <a:t>consumption</a:t>
            </a:r>
            <a:r>
              <a:rPr lang="nl-NL" sz="2000" b="1" dirty="0"/>
              <a:t> is </a:t>
            </a:r>
            <a:r>
              <a:rPr lang="nl-NL" sz="2000" b="1" dirty="0" err="1"/>
              <a:t>often</a:t>
            </a:r>
            <a:r>
              <a:rPr lang="nl-NL" sz="2000" b="1" dirty="0"/>
              <a:t> </a:t>
            </a:r>
            <a:r>
              <a:rPr lang="nl-NL" sz="2000" b="1" dirty="0" err="1"/>
              <a:t>very</a:t>
            </a:r>
            <a:r>
              <a:rPr lang="nl-NL" sz="2000" b="1" dirty="0"/>
              <a:t> long</a:t>
            </a:r>
          </a:p>
          <a:p>
            <a:pPr marL="612900" indent="-342900">
              <a:buFont typeface="Arial" panose="020B0604020202020204" pitchFamily="34" charset="0"/>
              <a:buChar char="•"/>
            </a:pPr>
            <a:endParaRPr lang="nl-NL" sz="2000" b="1" dirty="0"/>
          </a:p>
          <a:p>
            <a:r>
              <a:rPr lang="nl-NL" sz="2000" b="1" dirty="0"/>
              <a:t>Focus of </a:t>
            </a:r>
            <a:r>
              <a:rPr lang="nl-NL" sz="2000" b="1" dirty="0" err="1"/>
              <a:t>libraries</a:t>
            </a:r>
            <a:r>
              <a:rPr lang="nl-NL" sz="2000" b="1" dirty="0"/>
              <a:t>: </a:t>
            </a:r>
            <a:r>
              <a:rPr lang="nl-NL" sz="2000" b="1" dirty="0" err="1"/>
              <a:t>optimization</a:t>
            </a:r>
            <a:r>
              <a:rPr lang="nl-NL" sz="2000" b="1" dirty="0"/>
              <a:t> of access </a:t>
            </a:r>
            <a:r>
              <a:rPr lang="nl-NL" sz="2000" b="1" dirty="0" err="1"/>
              <a:t>to</a:t>
            </a:r>
            <a:r>
              <a:rPr lang="nl-NL" sz="2000" b="1" dirty="0"/>
              <a:t> </a:t>
            </a:r>
            <a:r>
              <a:rPr lang="nl-NL" sz="2000" b="1" dirty="0" err="1"/>
              <a:t>published</a:t>
            </a:r>
            <a:r>
              <a:rPr lang="nl-NL" sz="2000" b="1" dirty="0"/>
              <a:t> </a:t>
            </a:r>
            <a:r>
              <a:rPr lang="nl-NL" sz="2000" b="1" dirty="0" err="1"/>
              <a:t>knowledge</a:t>
            </a:r>
            <a:r>
              <a:rPr lang="nl-NL" sz="2000" b="1" dirty="0"/>
              <a:t>.</a:t>
            </a:r>
          </a:p>
          <a:p>
            <a:pPr marL="612900" indent="-342900">
              <a:buFont typeface="Arial" panose="020B0604020202020204" pitchFamily="34" charset="0"/>
              <a:buChar char="•"/>
            </a:pPr>
            <a:r>
              <a:rPr lang="nl-NL" sz="2000" b="1" dirty="0"/>
              <a:t>Open stack, Online</a:t>
            </a:r>
          </a:p>
          <a:p>
            <a:pPr marL="612900" indent="-342900">
              <a:buFont typeface="Arial" panose="020B0604020202020204" pitchFamily="34" charset="0"/>
              <a:buChar char="•"/>
            </a:pPr>
            <a:r>
              <a:rPr lang="nl-NL" sz="2000" b="1" dirty="0" err="1"/>
              <a:t>Study</a:t>
            </a:r>
            <a:r>
              <a:rPr lang="nl-NL" sz="2000" b="1" dirty="0"/>
              <a:t> </a:t>
            </a:r>
            <a:r>
              <a:rPr lang="nl-NL" sz="2000" b="1" dirty="0" err="1"/>
              <a:t>places</a:t>
            </a:r>
            <a:r>
              <a:rPr lang="nl-NL" sz="2000" b="1" dirty="0"/>
              <a:t>, Information </a:t>
            </a:r>
            <a:r>
              <a:rPr lang="nl-NL" sz="2000" b="1" dirty="0" err="1"/>
              <a:t>literacy</a:t>
            </a:r>
            <a:endParaRPr lang="nl-NL" sz="2000" b="1" dirty="0"/>
          </a:p>
          <a:p>
            <a:pPr marL="612900" indent="-342900">
              <a:buFont typeface="Arial" panose="020B0604020202020204" pitchFamily="34" charset="0"/>
              <a:buChar char="•"/>
            </a:pPr>
            <a:r>
              <a:rPr lang="nl-NL" sz="2000" b="1" dirty="0"/>
              <a:t>Digital, Big deals, PDA</a:t>
            </a:r>
          </a:p>
          <a:p>
            <a:pPr marL="612900" indent="-342900">
              <a:buFont typeface="Arial" panose="020B0604020202020204" pitchFamily="34" charset="0"/>
              <a:buChar char="•"/>
            </a:pPr>
            <a:r>
              <a:rPr lang="nl-NL" sz="2000" b="1" dirty="0"/>
              <a:t>Discovery tools</a:t>
            </a:r>
          </a:p>
          <a:p>
            <a:pPr marL="612900" indent="-342900">
              <a:buFont typeface="Arial" panose="020B0604020202020204" pitchFamily="34" charset="0"/>
              <a:buChar char="•"/>
            </a:pPr>
            <a:endParaRPr lang="nl-NL" sz="2000" b="1" dirty="0"/>
          </a:p>
        </p:txBody>
      </p:sp>
      <p:grpSp>
        <p:nvGrpSpPr>
          <p:cNvPr id="6" name="Groeperen 19"/>
          <p:cNvGrpSpPr>
            <a:grpSpLocks/>
          </p:cNvGrpSpPr>
          <p:nvPr/>
        </p:nvGrpSpPr>
        <p:grpSpPr bwMode="auto">
          <a:xfrm>
            <a:off x="0" y="6415088"/>
            <a:ext cx="5364163" cy="442912"/>
            <a:chOff x="0" y="6414797"/>
            <a:chExt cx="5364163" cy="443204"/>
          </a:xfrm>
        </p:grpSpPr>
        <p:sp>
          <p:nvSpPr>
            <p:cNvPr id="7" name="Slide Number Placeholder 3"/>
            <p:cNvSpPr txBox="1">
              <a:spLocks/>
            </p:cNvSpPr>
            <p:nvPr/>
          </p:nvSpPr>
          <p:spPr bwMode="auto">
            <a:xfrm>
              <a:off x="0" y="6453336"/>
              <a:ext cx="611188" cy="404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lIns="0" tIns="0" rIns="0" bIns="0"/>
            <a:lstStyle>
              <a:lvl1pPr marL="27146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fld id="{B6535939-1A7B-AE4D-A0E3-E82652A3CA2F}" type="slidenum">
                <a:rPr lang="nl-NL" sz="1200" smtClean="0">
                  <a:solidFill>
                    <a:srgbClr val="FFFFFF"/>
                  </a:solidFill>
                  <a:latin typeface="Calibri" charset="0"/>
                  <a:cs typeface="Calibri" charset="0"/>
                </a:rPr>
                <a:pPr eaLnBrk="1" hangingPunct="1">
                  <a:spcBef>
                    <a:spcPct val="20000"/>
                  </a:spcBef>
                </a:pPr>
                <a:t>3</a:t>
              </a:fld>
              <a:endParaRPr lang="nl-NL" sz="1200" dirty="0">
                <a:solidFill>
                  <a:srgbClr val="FFFFFF"/>
                </a:solidFill>
                <a:latin typeface="Calibri" charset="0"/>
                <a:cs typeface="Calibri" charset="0"/>
              </a:endParaRPr>
            </a:p>
          </p:txBody>
        </p:sp>
        <p:sp>
          <p:nvSpPr>
            <p:cNvPr id="8" name="Footer Placeholder 2"/>
            <p:cNvSpPr txBox="1">
              <a:spLocks/>
            </p:cNvSpPr>
            <p:nvPr/>
          </p:nvSpPr>
          <p:spPr bwMode="auto">
            <a:xfrm>
              <a:off x="611188" y="6414797"/>
              <a:ext cx="4752975" cy="443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nl-NL" sz="1200" dirty="0">
                  <a:solidFill>
                    <a:schemeClr val="bg1"/>
                  </a:solidFill>
                  <a:latin typeface="Calibri" charset="0"/>
                  <a:cs typeface="Calibri" charset="0"/>
                </a:rPr>
                <a:t>VU University Library</a:t>
              </a:r>
            </a:p>
          </p:txBody>
        </p:sp>
      </p:grpSp>
      <p:pic>
        <p:nvPicPr>
          <p:cNvPr id="9" name="Tijdelijke aanduiding voor afbeelding 8"/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1" t="176" r="55093" b="-176"/>
          <a:stretch/>
        </p:blipFill>
        <p:spPr/>
      </p:pic>
      <p:sp>
        <p:nvSpPr>
          <p:cNvPr id="12" name="Rechthoek 11"/>
          <p:cNvSpPr/>
          <p:nvPr/>
        </p:nvSpPr>
        <p:spPr>
          <a:xfrm>
            <a:off x="0" y="6633579"/>
            <a:ext cx="242406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800" b="1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Photo: you </a:t>
            </a:r>
            <a:r>
              <a:rPr lang="nl-NL" sz="800" b="1" dirty="0" err="1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need</a:t>
            </a:r>
            <a:r>
              <a:rPr lang="nl-NL" sz="800" b="1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 a strong (management) team</a:t>
            </a:r>
            <a:endParaRPr lang="nl-NL" sz="8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138370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/>
        </p:nvSpPr>
        <p:spPr>
          <a:xfrm>
            <a:off x="4211638" y="187325"/>
            <a:ext cx="4762500" cy="1247775"/>
          </a:xfrm>
          <a:prstGeom prst="rect">
            <a:avLst/>
          </a:prstGeom>
          <a:solidFill>
            <a:srgbClr val="0089CF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1" name="Vrije vorm 10"/>
          <p:cNvSpPr/>
          <p:nvPr/>
        </p:nvSpPr>
        <p:spPr>
          <a:xfrm>
            <a:off x="4764088" y="1430338"/>
            <a:ext cx="200025" cy="101600"/>
          </a:xfrm>
          <a:custGeom>
            <a:avLst/>
            <a:gdLst>
              <a:gd name="connsiteX0" fmla="*/ 0 w 196850"/>
              <a:gd name="connsiteY0" fmla="*/ 3175 h 98425"/>
              <a:gd name="connsiteX1" fmla="*/ 95250 w 196850"/>
              <a:gd name="connsiteY1" fmla="*/ 98425 h 98425"/>
              <a:gd name="connsiteX2" fmla="*/ 196850 w 196850"/>
              <a:gd name="connsiteY2" fmla="*/ 0 h 98425"/>
              <a:gd name="connsiteX3" fmla="*/ 0 w 196850"/>
              <a:gd name="connsiteY3" fmla="*/ 3175 h 98425"/>
              <a:gd name="connsiteX0" fmla="*/ 0 w 200025"/>
              <a:gd name="connsiteY0" fmla="*/ 0 h 101600"/>
              <a:gd name="connsiteX1" fmla="*/ 98425 w 200025"/>
              <a:gd name="connsiteY1" fmla="*/ 101600 h 101600"/>
              <a:gd name="connsiteX2" fmla="*/ 200025 w 200025"/>
              <a:gd name="connsiteY2" fmla="*/ 3175 h 101600"/>
              <a:gd name="connsiteX3" fmla="*/ 0 w 200025"/>
              <a:gd name="connsiteY3" fmla="*/ 0 h 10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025" h="101600">
                <a:moveTo>
                  <a:pt x="0" y="0"/>
                </a:moveTo>
                <a:lnTo>
                  <a:pt x="98425" y="101600"/>
                </a:lnTo>
                <a:lnTo>
                  <a:pt x="200025" y="3175"/>
                </a:lnTo>
                <a:lnTo>
                  <a:pt x="0" y="0"/>
                </a:lnTo>
                <a:close/>
              </a:path>
            </a:pathLst>
          </a:custGeom>
          <a:solidFill>
            <a:srgbClr val="0089CF">
              <a:alpha val="90000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752528" cy="1224136"/>
          </a:xfrm>
        </p:spPr>
        <p:txBody>
          <a:bodyPr anchor="ctr"/>
          <a:lstStyle/>
          <a:p>
            <a:r>
              <a:rPr lang="en-US" dirty="0"/>
              <a:t>2010-2013: bad signs for the VU library (1)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612900" indent="-342900">
              <a:buFont typeface="Arial" panose="020B0604020202020204" pitchFamily="34" charset="0"/>
              <a:buChar char="•"/>
            </a:pPr>
            <a:r>
              <a:rPr lang="nl-NL" sz="2000" b="1" dirty="0" err="1"/>
              <a:t>Serial</a:t>
            </a:r>
            <a:r>
              <a:rPr lang="nl-NL" sz="2000" b="1" dirty="0"/>
              <a:t> crisis hits hard: it’s </a:t>
            </a:r>
            <a:r>
              <a:rPr lang="nl-NL" sz="2000" b="1" dirty="0" err="1"/>
              <a:t>all</a:t>
            </a:r>
            <a:r>
              <a:rPr lang="nl-NL" sz="2000" b="1" dirty="0"/>
              <a:t> </a:t>
            </a:r>
            <a:r>
              <a:rPr lang="nl-NL" sz="2000" b="1" dirty="0" err="1"/>
              <a:t>about</a:t>
            </a:r>
            <a:r>
              <a:rPr lang="nl-NL" sz="2000" b="1" dirty="0"/>
              <a:t> </a:t>
            </a:r>
            <a:r>
              <a:rPr lang="nl-NL" sz="2000" b="1" dirty="0" err="1"/>
              <a:t>the</a:t>
            </a:r>
            <a:r>
              <a:rPr lang="nl-NL" sz="2000" b="1" dirty="0"/>
              <a:t> money</a:t>
            </a:r>
          </a:p>
          <a:p>
            <a:pPr marL="612900" indent="-342900">
              <a:buFont typeface="Arial" panose="020B0604020202020204" pitchFamily="34" charset="0"/>
              <a:buChar char="•"/>
            </a:pPr>
            <a:r>
              <a:rPr lang="nl-NL" sz="2000" b="1" dirty="0"/>
              <a:t>10% </a:t>
            </a:r>
            <a:r>
              <a:rPr lang="nl-NL" sz="2000" b="1" dirty="0" err="1"/>
              <a:t>less</a:t>
            </a:r>
            <a:r>
              <a:rPr lang="nl-NL" sz="2000" b="1" dirty="0"/>
              <a:t> </a:t>
            </a:r>
            <a:r>
              <a:rPr lang="nl-NL" sz="2000" b="1" dirty="0" err="1"/>
              <a:t>lending</a:t>
            </a:r>
            <a:r>
              <a:rPr lang="nl-NL" sz="2000" b="1" dirty="0"/>
              <a:t> of </a:t>
            </a:r>
            <a:r>
              <a:rPr lang="nl-NL" sz="2000" b="1" dirty="0" err="1"/>
              <a:t>books</a:t>
            </a:r>
            <a:r>
              <a:rPr lang="nl-NL" sz="2000" b="1" dirty="0"/>
              <a:t> </a:t>
            </a:r>
            <a:r>
              <a:rPr lang="nl-NL" sz="2000" b="1" dirty="0" err="1"/>
              <a:t>each</a:t>
            </a:r>
            <a:r>
              <a:rPr lang="nl-NL" sz="2000" b="1" dirty="0"/>
              <a:t> </a:t>
            </a:r>
            <a:r>
              <a:rPr lang="nl-NL" sz="2000" b="1" dirty="0" err="1"/>
              <a:t>year</a:t>
            </a:r>
            <a:endParaRPr lang="nl-NL" sz="2000" b="1" dirty="0"/>
          </a:p>
          <a:p>
            <a:pPr marL="612900" indent="-342900">
              <a:buFont typeface="Arial" panose="020B0604020202020204" pitchFamily="34" charset="0"/>
              <a:buChar char="•"/>
            </a:pPr>
            <a:r>
              <a:rPr lang="nl-NL" sz="2000" b="1" dirty="0" err="1"/>
              <a:t>Physical</a:t>
            </a:r>
            <a:r>
              <a:rPr lang="nl-NL" sz="2000" b="1" dirty="0"/>
              <a:t> </a:t>
            </a:r>
            <a:r>
              <a:rPr lang="nl-NL" sz="2000" b="1" dirty="0" err="1"/>
              <a:t>library</a:t>
            </a:r>
            <a:r>
              <a:rPr lang="nl-NL" sz="2000" b="1" dirty="0"/>
              <a:t> </a:t>
            </a:r>
            <a:r>
              <a:rPr lang="nl-NL" sz="2000" b="1" dirty="0" err="1"/>
              <a:t>for</a:t>
            </a:r>
            <a:r>
              <a:rPr lang="nl-NL" sz="2000" b="1" dirty="0"/>
              <a:t> </a:t>
            </a:r>
            <a:r>
              <a:rPr lang="nl-NL" sz="2000" b="1" dirty="0" err="1"/>
              <a:t>many</a:t>
            </a:r>
            <a:r>
              <a:rPr lang="nl-NL" sz="2000" b="1" dirty="0"/>
              <a:t> </a:t>
            </a:r>
            <a:r>
              <a:rPr lang="nl-NL" sz="2000" b="1" dirty="0" err="1"/>
              <a:t>researchers</a:t>
            </a:r>
            <a:r>
              <a:rPr lang="nl-NL" sz="2000" b="1" dirty="0"/>
              <a:t> </a:t>
            </a:r>
            <a:r>
              <a:rPr lang="nl-NL" sz="2000" b="1" dirty="0" err="1"/>
              <a:t>invisible</a:t>
            </a:r>
            <a:endParaRPr lang="nl-NL" sz="2000" b="1" dirty="0"/>
          </a:p>
          <a:p>
            <a:pPr marL="612900" indent="-342900">
              <a:buFont typeface="Arial" panose="020B0604020202020204" pitchFamily="34" charset="0"/>
              <a:buChar char="•"/>
            </a:pPr>
            <a:r>
              <a:rPr lang="nl-NL" sz="2000" b="1" dirty="0"/>
              <a:t>Will open access or a ‘</a:t>
            </a:r>
            <a:r>
              <a:rPr lang="nl-NL" sz="2000" b="1" dirty="0" err="1"/>
              <a:t>Spotify</a:t>
            </a:r>
            <a:r>
              <a:rPr lang="nl-NL" sz="2000" b="1" dirty="0"/>
              <a:t> </a:t>
            </a:r>
            <a:r>
              <a:rPr lang="nl-NL" sz="2000" b="1" dirty="0" err="1"/>
              <a:t>for</a:t>
            </a:r>
            <a:r>
              <a:rPr lang="nl-NL" sz="2000" b="1" dirty="0"/>
              <a:t> </a:t>
            </a:r>
            <a:r>
              <a:rPr lang="nl-NL" sz="2000" b="1" dirty="0" err="1"/>
              <a:t>acadamic</a:t>
            </a:r>
            <a:r>
              <a:rPr lang="nl-NL" sz="2000" b="1" dirty="0"/>
              <a:t> content’ </a:t>
            </a:r>
            <a:r>
              <a:rPr lang="nl-NL" sz="2000" b="1" dirty="0" err="1"/>
              <a:t>be</a:t>
            </a:r>
            <a:r>
              <a:rPr lang="nl-NL" sz="2000" b="1" dirty="0"/>
              <a:t> </a:t>
            </a:r>
            <a:r>
              <a:rPr lang="nl-NL" sz="2000" b="1" dirty="0" err="1"/>
              <a:t>the</a:t>
            </a:r>
            <a:r>
              <a:rPr lang="nl-NL" sz="2000" b="1" dirty="0"/>
              <a:t> end of </a:t>
            </a:r>
            <a:r>
              <a:rPr lang="nl-NL" sz="2000" b="1" dirty="0" err="1"/>
              <a:t>the</a:t>
            </a:r>
            <a:r>
              <a:rPr lang="nl-NL" sz="2000" b="1" dirty="0"/>
              <a:t> </a:t>
            </a:r>
            <a:r>
              <a:rPr lang="nl-NL" sz="2000" b="1" dirty="0" err="1"/>
              <a:t>libary</a:t>
            </a:r>
            <a:r>
              <a:rPr lang="nl-NL" sz="2000" b="1" dirty="0"/>
              <a:t> as we </a:t>
            </a:r>
            <a:r>
              <a:rPr lang="nl-NL" sz="2000" b="1" dirty="0" err="1"/>
              <a:t>know</a:t>
            </a:r>
            <a:r>
              <a:rPr lang="nl-NL" sz="2000" b="1" dirty="0"/>
              <a:t> </a:t>
            </a:r>
            <a:r>
              <a:rPr lang="nl-NL" sz="2000" b="1" dirty="0" err="1"/>
              <a:t>it</a:t>
            </a:r>
            <a:r>
              <a:rPr lang="nl-NL" sz="2000" b="1" dirty="0"/>
              <a:t>?</a:t>
            </a:r>
          </a:p>
          <a:p>
            <a:pPr marL="612900" indent="-342900">
              <a:buFont typeface="Arial" panose="020B0604020202020204" pitchFamily="34" charset="0"/>
              <a:buChar char="•"/>
            </a:pPr>
            <a:endParaRPr lang="nl-NL" sz="2000" b="1" dirty="0"/>
          </a:p>
          <a:p>
            <a:r>
              <a:rPr lang="nl-NL" sz="2000" b="1" dirty="0" err="1"/>
              <a:t>And</a:t>
            </a:r>
            <a:r>
              <a:rPr lang="nl-NL" sz="2000" b="1" dirty="0"/>
              <a:t> last but </a:t>
            </a:r>
            <a:r>
              <a:rPr lang="nl-NL" sz="2000" b="1" dirty="0" err="1"/>
              <a:t>not</a:t>
            </a:r>
            <a:r>
              <a:rPr lang="nl-NL" sz="2000" b="1" dirty="0"/>
              <a:t> </a:t>
            </a:r>
            <a:r>
              <a:rPr lang="nl-NL" sz="2000" b="1" dirty="0" err="1"/>
              <a:t>least</a:t>
            </a:r>
            <a:r>
              <a:rPr lang="nl-NL" sz="2000" b="1" dirty="0"/>
              <a:t>: </a:t>
            </a:r>
            <a:r>
              <a:rPr lang="nl-NL" sz="2000" b="1" dirty="0" err="1"/>
              <a:t>reorganization</a:t>
            </a:r>
            <a:r>
              <a:rPr lang="nl-NL" sz="2000" b="1" dirty="0"/>
              <a:t> at </a:t>
            </a:r>
            <a:r>
              <a:rPr lang="nl-NL" sz="2000" b="1" dirty="0" err="1"/>
              <a:t>the</a:t>
            </a:r>
            <a:r>
              <a:rPr lang="nl-NL" sz="2000" b="1" dirty="0"/>
              <a:t> VU University Amsterdam. </a:t>
            </a:r>
            <a:r>
              <a:rPr lang="nl-NL" sz="2000" b="1" dirty="0" err="1"/>
              <a:t>Demand</a:t>
            </a:r>
            <a:r>
              <a:rPr lang="nl-NL" sz="2000" b="1" dirty="0"/>
              <a:t> </a:t>
            </a:r>
            <a:r>
              <a:rPr lang="nl-NL" sz="2000" b="1" dirty="0" err="1"/>
              <a:t>for</a:t>
            </a:r>
            <a:r>
              <a:rPr lang="nl-NL" sz="2000" b="1" dirty="0"/>
              <a:t> 30% cuts in </a:t>
            </a:r>
            <a:r>
              <a:rPr lang="nl-NL" sz="2000" b="1" dirty="0" err="1"/>
              <a:t>library</a:t>
            </a:r>
            <a:r>
              <a:rPr lang="nl-NL" sz="2000" b="1" dirty="0"/>
              <a:t> </a:t>
            </a:r>
            <a:r>
              <a:rPr lang="nl-NL" sz="2000" b="1" dirty="0" err="1"/>
              <a:t>staff</a:t>
            </a:r>
            <a:r>
              <a:rPr lang="nl-NL" sz="2000" b="1" dirty="0"/>
              <a:t>.</a:t>
            </a:r>
            <a:endParaRPr lang="en-US" sz="2000" dirty="0"/>
          </a:p>
        </p:txBody>
      </p:sp>
      <p:grpSp>
        <p:nvGrpSpPr>
          <p:cNvPr id="6" name="Groeperen 19"/>
          <p:cNvGrpSpPr>
            <a:grpSpLocks/>
          </p:cNvGrpSpPr>
          <p:nvPr/>
        </p:nvGrpSpPr>
        <p:grpSpPr bwMode="auto">
          <a:xfrm>
            <a:off x="0" y="6415088"/>
            <a:ext cx="5364163" cy="442912"/>
            <a:chOff x="0" y="6414797"/>
            <a:chExt cx="5364163" cy="443204"/>
          </a:xfrm>
        </p:grpSpPr>
        <p:sp>
          <p:nvSpPr>
            <p:cNvPr id="7" name="Slide Number Placeholder 3"/>
            <p:cNvSpPr txBox="1">
              <a:spLocks/>
            </p:cNvSpPr>
            <p:nvPr/>
          </p:nvSpPr>
          <p:spPr bwMode="auto">
            <a:xfrm>
              <a:off x="0" y="6453336"/>
              <a:ext cx="611188" cy="404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lIns="0" tIns="0" rIns="0" bIns="0"/>
            <a:lstStyle>
              <a:lvl1pPr marL="27146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fld id="{B6535939-1A7B-AE4D-A0E3-E82652A3CA2F}" type="slidenum">
                <a:rPr lang="nl-NL" sz="1200" smtClean="0">
                  <a:solidFill>
                    <a:srgbClr val="FFFFFF"/>
                  </a:solidFill>
                  <a:latin typeface="Calibri" charset="0"/>
                  <a:cs typeface="Calibri" charset="0"/>
                </a:rPr>
                <a:pPr eaLnBrk="1" hangingPunct="1">
                  <a:spcBef>
                    <a:spcPct val="20000"/>
                  </a:spcBef>
                </a:pPr>
                <a:t>4</a:t>
              </a:fld>
              <a:endParaRPr lang="nl-NL" sz="1200" dirty="0">
                <a:solidFill>
                  <a:srgbClr val="FFFFFF"/>
                </a:solidFill>
                <a:latin typeface="Calibri" charset="0"/>
                <a:cs typeface="Calibri" charset="0"/>
              </a:endParaRPr>
            </a:p>
          </p:txBody>
        </p:sp>
        <p:sp>
          <p:nvSpPr>
            <p:cNvPr id="8" name="Footer Placeholder 2"/>
            <p:cNvSpPr txBox="1">
              <a:spLocks/>
            </p:cNvSpPr>
            <p:nvPr/>
          </p:nvSpPr>
          <p:spPr bwMode="auto">
            <a:xfrm>
              <a:off x="611188" y="6414797"/>
              <a:ext cx="4752975" cy="443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nl-NL" sz="1200" dirty="0">
                  <a:solidFill>
                    <a:schemeClr val="bg1"/>
                  </a:solidFill>
                  <a:latin typeface="Calibri" charset="0"/>
                  <a:cs typeface="Calibri" charset="0"/>
                </a:rPr>
                <a:t>VU University Library</a:t>
              </a:r>
            </a:p>
          </p:txBody>
        </p:sp>
      </p:grpSp>
      <p:pic>
        <p:nvPicPr>
          <p:cNvPr id="9" name="Tijdelijke aanduiding voor afbeelding 8"/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8" r="26998"/>
          <a:stretch>
            <a:fillRect/>
          </a:stretch>
        </p:blipFill>
        <p:spPr/>
      </p:pic>
      <p:sp>
        <p:nvSpPr>
          <p:cNvPr id="12" name="Rechthoek 11"/>
          <p:cNvSpPr/>
          <p:nvPr/>
        </p:nvSpPr>
        <p:spPr>
          <a:xfrm>
            <a:off x="-79781" y="6636544"/>
            <a:ext cx="424988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800" b="1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Photo: there is </a:t>
            </a:r>
            <a:r>
              <a:rPr lang="nl-NL" sz="800" b="1" dirty="0" err="1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always</a:t>
            </a:r>
            <a:r>
              <a:rPr lang="nl-NL" sz="800" b="1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 room </a:t>
            </a:r>
            <a:r>
              <a:rPr lang="nl-NL" sz="800" b="1" dirty="0" err="1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for</a:t>
            </a:r>
            <a:r>
              <a:rPr lang="nl-NL" sz="800" b="1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nl-NL" sz="800" b="1" dirty="0" err="1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improvement</a:t>
            </a:r>
            <a:r>
              <a:rPr lang="nl-NL" sz="800" b="1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 but </a:t>
            </a:r>
            <a:r>
              <a:rPr lang="nl-NL" sz="800" b="1" dirty="0" err="1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be</a:t>
            </a:r>
            <a:r>
              <a:rPr lang="nl-NL" sz="800" b="1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nl-NL" sz="800" b="1" dirty="0" err="1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proud</a:t>
            </a:r>
            <a:r>
              <a:rPr lang="nl-NL" sz="800" b="1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 of </a:t>
            </a:r>
            <a:r>
              <a:rPr lang="nl-NL" sz="800" b="1" dirty="0" err="1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what</a:t>
            </a:r>
            <a:r>
              <a:rPr lang="nl-NL" sz="800" b="1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 you </a:t>
            </a:r>
            <a:r>
              <a:rPr lang="nl-NL" sz="800" b="1" dirty="0" err="1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accomplish</a:t>
            </a:r>
            <a:endParaRPr lang="nl-NL" sz="8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99458516"/>
      </p:ext>
    </p:extLst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/>
        </p:nvSpPr>
        <p:spPr>
          <a:xfrm>
            <a:off x="4211638" y="187325"/>
            <a:ext cx="4762500" cy="1247775"/>
          </a:xfrm>
          <a:prstGeom prst="rect">
            <a:avLst/>
          </a:prstGeom>
          <a:solidFill>
            <a:srgbClr val="0089CF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1" name="Vrije vorm 10"/>
          <p:cNvSpPr/>
          <p:nvPr/>
        </p:nvSpPr>
        <p:spPr>
          <a:xfrm>
            <a:off x="4764088" y="1430338"/>
            <a:ext cx="200025" cy="101600"/>
          </a:xfrm>
          <a:custGeom>
            <a:avLst/>
            <a:gdLst>
              <a:gd name="connsiteX0" fmla="*/ 0 w 196850"/>
              <a:gd name="connsiteY0" fmla="*/ 3175 h 98425"/>
              <a:gd name="connsiteX1" fmla="*/ 95250 w 196850"/>
              <a:gd name="connsiteY1" fmla="*/ 98425 h 98425"/>
              <a:gd name="connsiteX2" fmla="*/ 196850 w 196850"/>
              <a:gd name="connsiteY2" fmla="*/ 0 h 98425"/>
              <a:gd name="connsiteX3" fmla="*/ 0 w 196850"/>
              <a:gd name="connsiteY3" fmla="*/ 3175 h 98425"/>
              <a:gd name="connsiteX0" fmla="*/ 0 w 200025"/>
              <a:gd name="connsiteY0" fmla="*/ 0 h 101600"/>
              <a:gd name="connsiteX1" fmla="*/ 98425 w 200025"/>
              <a:gd name="connsiteY1" fmla="*/ 101600 h 101600"/>
              <a:gd name="connsiteX2" fmla="*/ 200025 w 200025"/>
              <a:gd name="connsiteY2" fmla="*/ 3175 h 101600"/>
              <a:gd name="connsiteX3" fmla="*/ 0 w 200025"/>
              <a:gd name="connsiteY3" fmla="*/ 0 h 10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025" h="101600">
                <a:moveTo>
                  <a:pt x="0" y="0"/>
                </a:moveTo>
                <a:lnTo>
                  <a:pt x="98425" y="101600"/>
                </a:lnTo>
                <a:lnTo>
                  <a:pt x="200025" y="3175"/>
                </a:lnTo>
                <a:lnTo>
                  <a:pt x="0" y="0"/>
                </a:lnTo>
                <a:close/>
              </a:path>
            </a:pathLst>
          </a:custGeom>
          <a:solidFill>
            <a:srgbClr val="0089CF">
              <a:alpha val="90000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752528" cy="1224136"/>
          </a:xfrm>
        </p:spPr>
        <p:txBody>
          <a:bodyPr anchor="ctr"/>
          <a:lstStyle/>
          <a:p>
            <a:r>
              <a:rPr lang="en-US" dirty="0"/>
              <a:t>2010-2013: bad signs for the VU library (2)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nl-NL" sz="2000" b="1" dirty="0" err="1"/>
              <a:t>Strategy</a:t>
            </a:r>
            <a:r>
              <a:rPr lang="nl-NL" sz="2000" b="1" dirty="0"/>
              <a:t>: </a:t>
            </a:r>
            <a:r>
              <a:rPr lang="nl-NL" sz="2000" b="1" dirty="0" err="1"/>
              <a:t>compensating</a:t>
            </a:r>
            <a:r>
              <a:rPr lang="nl-NL" sz="2000" b="1" dirty="0"/>
              <a:t> </a:t>
            </a:r>
            <a:r>
              <a:rPr lang="nl-NL" sz="2000" b="1" dirty="0" err="1"/>
              <a:t>the</a:t>
            </a:r>
            <a:r>
              <a:rPr lang="nl-NL" sz="2000" b="1" dirty="0"/>
              <a:t> </a:t>
            </a:r>
            <a:r>
              <a:rPr lang="nl-NL" sz="2000" b="1" dirty="0" err="1"/>
              <a:t>deminishing</a:t>
            </a:r>
            <a:r>
              <a:rPr lang="nl-NL" sz="2000" b="1" dirty="0"/>
              <a:t> impact of </a:t>
            </a:r>
            <a:r>
              <a:rPr lang="nl-NL" sz="2000" b="1" dirty="0" err="1"/>
              <a:t>the</a:t>
            </a:r>
            <a:r>
              <a:rPr lang="nl-NL" sz="2000" b="1" dirty="0"/>
              <a:t> </a:t>
            </a:r>
            <a:r>
              <a:rPr lang="nl-NL" sz="2000" b="1" dirty="0" err="1"/>
              <a:t>library</a:t>
            </a:r>
            <a:r>
              <a:rPr lang="nl-NL" sz="2000" b="1" dirty="0"/>
              <a:t> </a:t>
            </a:r>
            <a:r>
              <a:rPr lang="nl-NL" sz="2000" b="1" dirty="0" err="1"/>
              <a:t>by</a:t>
            </a:r>
            <a:r>
              <a:rPr lang="nl-NL" sz="2000" b="1" dirty="0"/>
              <a:t> </a:t>
            </a:r>
            <a:r>
              <a:rPr lang="nl-NL" sz="2000" b="1" dirty="0" err="1"/>
              <a:t>adding</a:t>
            </a:r>
            <a:r>
              <a:rPr lang="nl-NL" sz="2000" b="1" dirty="0"/>
              <a:t> </a:t>
            </a:r>
            <a:r>
              <a:rPr lang="nl-NL" sz="2000" b="1" dirty="0" err="1"/>
              <a:t>other</a:t>
            </a:r>
            <a:r>
              <a:rPr lang="nl-NL" sz="2000" b="1" dirty="0"/>
              <a:t> </a:t>
            </a:r>
            <a:r>
              <a:rPr lang="nl-NL" sz="2000" b="1" dirty="0" err="1"/>
              <a:t>academic</a:t>
            </a:r>
            <a:r>
              <a:rPr lang="nl-NL" sz="2000" b="1" dirty="0"/>
              <a:t> services</a:t>
            </a:r>
          </a:p>
          <a:p>
            <a:endParaRPr lang="nl-NL" sz="2000" b="1" dirty="0"/>
          </a:p>
          <a:p>
            <a:pPr marL="612900" indent="-342900">
              <a:buFont typeface="Arial" panose="020B0604020202020204" pitchFamily="34" charset="0"/>
              <a:buChar char="•"/>
            </a:pPr>
            <a:r>
              <a:rPr lang="nl-NL" sz="2000" b="1" dirty="0"/>
              <a:t>Focus on </a:t>
            </a:r>
            <a:r>
              <a:rPr lang="nl-NL" sz="2000" b="1" dirty="0" err="1"/>
              <a:t>education</a:t>
            </a:r>
            <a:endParaRPr lang="nl-NL" sz="2000" b="1" dirty="0"/>
          </a:p>
          <a:p>
            <a:pPr marL="612900" indent="-342900">
              <a:buFont typeface="Arial" panose="020B0604020202020204" pitchFamily="34" charset="0"/>
              <a:buChar char="•"/>
            </a:pPr>
            <a:r>
              <a:rPr lang="nl-NL" sz="2000" b="1" dirty="0"/>
              <a:t>Audio Visual Centre </a:t>
            </a:r>
            <a:r>
              <a:rPr lang="nl-NL" sz="2000" b="1" dirty="0" err="1"/>
              <a:t>and</a:t>
            </a:r>
            <a:r>
              <a:rPr lang="nl-NL" sz="2000" b="1" dirty="0"/>
              <a:t> </a:t>
            </a:r>
            <a:r>
              <a:rPr lang="nl-NL" sz="2000" b="1" dirty="0" err="1"/>
              <a:t>educational</a:t>
            </a:r>
            <a:r>
              <a:rPr lang="nl-NL" sz="2000" b="1" dirty="0"/>
              <a:t> </a:t>
            </a:r>
            <a:r>
              <a:rPr lang="nl-NL" sz="2000" b="1" dirty="0" err="1"/>
              <a:t>advisors</a:t>
            </a:r>
            <a:r>
              <a:rPr lang="nl-NL" sz="2000" b="1" dirty="0"/>
              <a:t> </a:t>
            </a:r>
            <a:r>
              <a:rPr lang="nl-NL" sz="2000" b="1" dirty="0" err="1"/>
              <a:t>become</a:t>
            </a:r>
            <a:r>
              <a:rPr lang="nl-NL" sz="2000" b="1" dirty="0"/>
              <a:t> part of </a:t>
            </a:r>
            <a:r>
              <a:rPr lang="nl-NL" sz="2000" b="1" dirty="0" err="1"/>
              <a:t>the</a:t>
            </a:r>
            <a:r>
              <a:rPr lang="nl-NL" sz="2000" b="1" dirty="0"/>
              <a:t> </a:t>
            </a:r>
            <a:r>
              <a:rPr lang="nl-NL" sz="2000" b="1" dirty="0" err="1"/>
              <a:t>library</a:t>
            </a:r>
            <a:endParaRPr lang="nl-NL" sz="2000" b="1" dirty="0"/>
          </a:p>
          <a:p>
            <a:endParaRPr lang="nl-NL" sz="2000" b="1" dirty="0"/>
          </a:p>
          <a:p>
            <a:pPr marL="612900" indent="-342900">
              <a:buFont typeface="Arial" panose="020B0604020202020204" pitchFamily="34" charset="0"/>
              <a:buChar char="•"/>
            </a:pPr>
            <a:r>
              <a:rPr lang="nl-NL" sz="2000" b="1" dirty="0" err="1"/>
              <a:t>Reorganization</a:t>
            </a:r>
            <a:r>
              <a:rPr lang="nl-NL" sz="2000" b="1" dirty="0"/>
              <a:t>: focus on </a:t>
            </a:r>
            <a:r>
              <a:rPr lang="nl-NL" sz="2000" b="1" dirty="0" err="1"/>
              <a:t>cutting</a:t>
            </a:r>
            <a:r>
              <a:rPr lang="nl-NL" sz="2000" b="1" dirty="0"/>
              <a:t> </a:t>
            </a:r>
            <a:r>
              <a:rPr lang="nl-NL" sz="2000" b="1" dirty="0" err="1"/>
              <a:t>costs</a:t>
            </a:r>
            <a:r>
              <a:rPr lang="nl-NL" sz="2000" b="1" dirty="0"/>
              <a:t> = </a:t>
            </a:r>
            <a:r>
              <a:rPr lang="nl-NL" sz="2000" b="1" dirty="0" err="1"/>
              <a:t>cutting</a:t>
            </a:r>
            <a:r>
              <a:rPr lang="nl-NL" sz="2000" b="1" dirty="0"/>
              <a:t> services</a:t>
            </a:r>
          </a:p>
          <a:p>
            <a:pPr marL="612900" indent="-342900">
              <a:buFont typeface="Arial" panose="020B0604020202020204" pitchFamily="34" charset="0"/>
              <a:buChar char="•"/>
            </a:pPr>
            <a:r>
              <a:rPr lang="nl-NL" sz="2000" b="1" dirty="0"/>
              <a:t>No </a:t>
            </a:r>
            <a:r>
              <a:rPr lang="nl-NL" sz="2000" b="1" dirty="0" err="1"/>
              <a:t>synergy</a:t>
            </a:r>
            <a:r>
              <a:rPr lang="nl-NL" sz="2000" b="1" dirty="0"/>
              <a:t> </a:t>
            </a:r>
            <a:r>
              <a:rPr lang="nl-NL" sz="2000" b="1" dirty="0" err="1"/>
              <a:t>library</a:t>
            </a:r>
            <a:r>
              <a:rPr lang="nl-NL" sz="2000" b="1" dirty="0"/>
              <a:t> – audio </a:t>
            </a:r>
            <a:r>
              <a:rPr lang="nl-NL" sz="2000" b="1" dirty="0" err="1"/>
              <a:t>visual</a:t>
            </a:r>
            <a:r>
              <a:rPr lang="nl-NL" sz="2000" b="1" dirty="0"/>
              <a:t> </a:t>
            </a:r>
            <a:r>
              <a:rPr lang="nl-NL" sz="2000" b="1" dirty="0" err="1"/>
              <a:t>centre</a:t>
            </a:r>
            <a:r>
              <a:rPr lang="nl-NL" sz="2000" b="1" dirty="0"/>
              <a:t> </a:t>
            </a:r>
            <a:r>
              <a:rPr lang="nl-NL" sz="2000" b="1" dirty="0" err="1"/>
              <a:t>and</a:t>
            </a:r>
            <a:r>
              <a:rPr lang="nl-NL" sz="2000" b="1" dirty="0"/>
              <a:t> </a:t>
            </a:r>
            <a:r>
              <a:rPr lang="nl-NL" sz="2000" b="1" dirty="0" err="1"/>
              <a:t>educational</a:t>
            </a:r>
            <a:r>
              <a:rPr lang="nl-NL" sz="2000" b="1" dirty="0"/>
              <a:t> </a:t>
            </a:r>
            <a:r>
              <a:rPr lang="nl-NL" sz="2000" b="1" dirty="0" err="1"/>
              <a:t>advisors</a:t>
            </a:r>
            <a:endParaRPr lang="nl-NL" sz="2000" b="1" dirty="0"/>
          </a:p>
          <a:p>
            <a:pPr marL="612900" indent="-342900">
              <a:buFont typeface="Arial" panose="020B0604020202020204" pitchFamily="34" charset="0"/>
              <a:buChar char="•"/>
            </a:pPr>
            <a:r>
              <a:rPr lang="nl-NL" sz="2000" b="1" dirty="0" err="1"/>
              <a:t>Reorganization</a:t>
            </a:r>
            <a:r>
              <a:rPr lang="nl-NL" sz="2000" b="1" dirty="0"/>
              <a:t> plan: no support </a:t>
            </a:r>
            <a:r>
              <a:rPr lang="nl-NL" sz="2000" b="1" dirty="0" err="1"/>
              <a:t>from</a:t>
            </a:r>
            <a:r>
              <a:rPr lang="nl-NL" sz="2000" b="1" dirty="0"/>
              <a:t> board University, </a:t>
            </a:r>
            <a:r>
              <a:rPr lang="nl-NL" sz="2000" b="1" dirty="0" err="1"/>
              <a:t>library</a:t>
            </a:r>
            <a:r>
              <a:rPr lang="nl-NL" sz="2000" b="1" dirty="0"/>
              <a:t> </a:t>
            </a:r>
            <a:r>
              <a:rPr lang="nl-NL" sz="2000" b="1" dirty="0" err="1"/>
              <a:t>staff</a:t>
            </a:r>
            <a:r>
              <a:rPr lang="nl-NL" sz="2000" b="1" dirty="0"/>
              <a:t> </a:t>
            </a:r>
            <a:r>
              <a:rPr lang="nl-NL" sz="2000" b="1" dirty="0" err="1"/>
              <a:t>and</a:t>
            </a:r>
            <a:r>
              <a:rPr lang="nl-NL" sz="2000" b="1" dirty="0"/>
              <a:t> </a:t>
            </a:r>
            <a:r>
              <a:rPr lang="nl-NL" sz="2000" b="1" dirty="0" err="1"/>
              <a:t>faculties</a:t>
            </a:r>
            <a:endParaRPr lang="nl-NL" sz="2000" b="1" dirty="0"/>
          </a:p>
          <a:p>
            <a:pPr marL="612900" indent="-342900">
              <a:buFont typeface="Arial" panose="020B0604020202020204" pitchFamily="34" charset="0"/>
              <a:buChar char="•"/>
            </a:pPr>
            <a:r>
              <a:rPr lang="nl-NL" sz="2000" b="1" dirty="0"/>
              <a:t>Library director </a:t>
            </a:r>
            <a:r>
              <a:rPr lang="nl-NL" sz="2000" b="1" dirty="0" err="1"/>
              <a:t>leaves</a:t>
            </a:r>
            <a:endParaRPr lang="nl-NL" sz="2000" b="1" dirty="0"/>
          </a:p>
        </p:txBody>
      </p:sp>
      <p:grpSp>
        <p:nvGrpSpPr>
          <p:cNvPr id="6" name="Groeperen 19"/>
          <p:cNvGrpSpPr>
            <a:grpSpLocks/>
          </p:cNvGrpSpPr>
          <p:nvPr/>
        </p:nvGrpSpPr>
        <p:grpSpPr bwMode="auto">
          <a:xfrm>
            <a:off x="-30280" y="6415088"/>
            <a:ext cx="5364163" cy="442912"/>
            <a:chOff x="0" y="6414797"/>
            <a:chExt cx="5364163" cy="443204"/>
          </a:xfrm>
        </p:grpSpPr>
        <p:sp>
          <p:nvSpPr>
            <p:cNvPr id="7" name="Slide Number Placeholder 3"/>
            <p:cNvSpPr txBox="1">
              <a:spLocks/>
            </p:cNvSpPr>
            <p:nvPr/>
          </p:nvSpPr>
          <p:spPr bwMode="auto">
            <a:xfrm>
              <a:off x="0" y="6453336"/>
              <a:ext cx="611188" cy="404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lIns="0" tIns="0" rIns="0" bIns="0"/>
            <a:lstStyle>
              <a:lvl1pPr marL="27146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fld id="{B6535939-1A7B-AE4D-A0E3-E82652A3CA2F}" type="slidenum">
                <a:rPr lang="nl-NL" sz="1200" smtClean="0">
                  <a:solidFill>
                    <a:srgbClr val="FFFFFF"/>
                  </a:solidFill>
                  <a:latin typeface="Calibri" charset="0"/>
                  <a:cs typeface="Calibri" charset="0"/>
                </a:rPr>
                <a:pPr eaLnBrk="1" hangingPunct="1">
                  <a:spcBef>
                    <a:spcPct val="20000"/>
                  </a:spcBef>
                </a:pPr>
                <a:t>5</a:t>
              </a:fld>
              <a:endParaRPr lang="nl-NL" sz="1200" dirty="0">
                <a:solidFill>
                  <a:srgbClr val="FFFFFF"/>
                </a:solidFill>
                <a:latin typeface="Calibri" charset="0"/>
                <a:cs typeface="Calibri" charset="0"/>
              </a:endParaRPr>
            </a:p>
          </p:txBody>
        </p:sp>
        <p:sp>
          <p:nvSpPr>
            <p:cNvPr id="8" name="Footer Placeholder 2"/>
            <p:cNvSpPr txBox="1">
              <a:spLocks/>
            </p:cNvSpPr>
            <p:nvPr/>
          </p:nvSpPr>
          <p:spPr bwMode="auto">
            <a:xfrm>
              <a:off x="611188" y="6414797"/>
              <a:ext cx="4752975" cy="443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nl-NL" sz="1200" dirty="0">
                  <a:solidFill>
                    <a:schemeClr val="bg1"/>
                  </a:solidFill>
                  <a:latin typeface="Calibri" charset="0"/>
                  <a:cs typeface="Calibri" charset="0"/>
                </a:rPr>
                <a:t>VU University Library</a:t>
              </a:r>
            </a:p>
          </p:txBody>
        </p:sp>
      </p:grpSp>
      <p:pic>
        <p:nvPicPr>
          <p:cNvPr id="9" name="Tijdelijke aanduiding voor afbeelding 8"/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8" r="2699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56754864"/>
      </p:ext>
    </p:extLst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/>
        </p:nvSpPr>
        <p:spPr>
          <a:xfrm>
            <a:off x="4211638" y="187325"/>
            <a:ext cx="4762500" cy="1247775"/>
          </a:xfrm>
          <a:prstGeom prst="rect">
            <a:avLst/>
          </a:prstGeom>
          <a:solidFill>
            <a:srgbClr val="0089CF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1" name="Vrije vorm 10"/>
          <p:cNvSpPr/>
          <p:nvPr/>
        </p:nvSpPr>
        <p:spPr>
          <a:xfrm>
            <a:off x="4764088" y="1430338"/>
            <a:ext cx="200025" cy="101600"/>
          </a:xfrm>
          <a:custGeom>
            <a:avLst/>
            <a:gdLst>
              <a:gd name="connsiteX0" fmla="*/ 0 w 196850"/>
              <a:gd name="connsiteY0" fmla="*/ 3175 h 98425"/>
              <a:gd name="connsiteX1" fmla="*/ 95250 w 196850"/>
              <a:gd name="connsiteY1" fmla="*/ 98425 h 98425"/>
              <a:gd name="connsiteX2" fmla="*/ 196850 w 196850"/>
              <a:gd name="connsiteY2" fmla="*/ 0 h 98425"/>
              <a:gd name="connsiteX3" fmla="*/ 0 w 196850"/>
              <a:gd name="connsiteY3" fmla="*/ 3175 h 98425"/>
              <a:gd name="connsiteX0" fmla="*/ 0 w 200025"/>
              <a:gd name="connsiteY0" fmla="*/ 0 h 101600"/>
              <a:gd name="connsiteX1" fmla="*/ 98425 w 200025"/>
              <a:gd name="connsiteY1" fmla="*/ 101600 h 101600"/>
              <a:gd name="connsiteX2" fmla="*/ 200025 w 200025"/>
              <a:gd name="connsiteY2" fmla="*/ 3175 h 101600"/>
              <a:gd name="connsiteX3" fmla="*/ 0 w 200025"/>
              <a:gd name="connsiteY3" fmla="*/ 0 h 10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025" h="101600">
                <a:moveTo>
                  <a:pt x="0" y="0"/>
                </a:moveTo>
                <a:lnTo>
                  <a:pt x="98425" y="101600"/>
                </a:lnTo>
                <a:lnTo>
                  <a:pt x="200025" y="3175"/>
                </a:lnTo>
                <a:lnTo>
                  <a:pt x="0" y="0"/>
                </a:lnTo>
                <a:close/>
              </a:path>
            </a:pathLst>
          </a:custGeom>
          <a:solidFill>
            <a:srgbClr val="0089CF">
              <a:alpha val="90000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752528" cy="1224136"/>
          </a:xfrm>
        </p:spPr>
        <p:txBody>
          <a:bodyPr anchor="ctr"/>
          <a:lstStyle/>
          <a:p>
            <a:r>
              <a:rPr lang="en-US" sz="2800" dirty="0"/>
              <a:t>Important management lessons learned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nl-NL" sz="2000" b="1" dirty="0"/>
              <a:t>The </a:t>
            </a:r>
            <a:r>
              <a:rPr lang="nl-NL" sz="2000" b="1" dirty="0" err="1"/>
              <a:t>truth</a:t>
            </a:r>
            <a:r>
              <a:rPr lang="nl-NL" sz="2000" b="1" dirty="0"/>
              <a:t> </a:t>
            </a:r>
            <a:r>
              <a:rPr lang="nl-NL" sz="2000" b="1" dirty="0" err="1"/>
              <a:t>about</a:t>
            </a:r>
            <a:r>
              <a:rPr lang="nl-NL" sz="2000" b="1" dirty="0"/>
              <a:t> </a:t>
            </a:r>
            <a:r>
              <a:rPr lang="nl-NL" sz="2000" b="1" dirty="0" err="1"/>
              <a:t>reorganizing</a:t>
            </a:r>
            <a:r>
              <a:rPr lang="nl-NL" sz="2000" b="1" dirty="0"/>
              <a:t> </a:t>
            </a:r>
            <a:r>
              <a:rPr lang="nl-NL" sz="2000" b="1" dirty="0" err="1"/>
              <a:t>and</a:t>
            </a:r>
            <a:r>
              <a:rPr lang="nl-NL" sz="2000" b="1" dirty="0"/>
              <a:t> money:</a:t>
            </a:r>
          </a:p>
          <a:p>
            <a:endParaRPr lang="nl-NL" sz="2000" b="1" dirty="0"/>
          </a:p>
          <a:p>
            <a:r>
              <a:rPr lang="nl-NL" sz="2000" b="1" dirty="0" err="1"/>
              <a:t>When</a:t>
            </a:r>
            <a:r>
              <a:rPr lang="nl-NL" sz="2000" b="1" dirty="0"/>
              <a:t> you focus on money: you never have </a:t>
            </a:r>
            <a:r>
              <a:rPr lang="nl-NL" sz="2000" b="1" dirty="0" err="1"/>
              <a:t>enough</a:t>
            </a:r>
            <a:r>
              <a:rPr lang="nl-NL" sz="2000" b="1" dirty="0"/>
              <a:t>.</a:t>
            </a:r>
          </a:p>
          <a:p>
            <a:r>
              <a:rPr lang="nl-NL" sz="2000" b="1" dirty="0" err="1"/>
              <a:t>When</a:t>
            </a:r>
            <a:r>
              <a:rPr lang="nl-NL" sz="2000" b="1" dirty="0"/>
              <a:t> you focus on goals </a:t>
            </a:r>
            <a:r>
              <a:rPr lang="nl-NL" sz="2000" b="1" dirty="0" err="1"/>
              <a:t>and</a:t>
            </a:r>
            <a:r>
              <a:rPr lang="nl-NL" sz="2000" b="1" dirty="0"/>
              <a:t> </a:t>
            </a:r>
            <a:r>
              <a:rPr lang="nl-NL" sz="2000" b="1" dirty="0" err="1"/>
              <a:t>priorities</a:t>
            </a:r>
            <a:r>
              <a:rPr lang="nl-NL" sz="2000" b="1" dirty="0"/>
              <a:t> you </a:t>
            </a:r>
            <a:r>
              <a:rPr lang="nl-NL" sz="2000" b="1" dirty="0" err="1"/>
              <a:t>always</a:t>
            </a:r>
            <a:r>
              <a:rPr lang="nl-NL" sz="2000" b="1" dirty="0"/>
              <a:t> have </a:t>
            </a:r>
            <a:r>
              <a:rPr lang="nl-NL" sz="2000" b="1" dirty="0" err="1"/>
              <a:t>enough</a:t>
            </a:r>
            <a:r>
              <a:rPr lang="nl-NL" sz="2000" b="1" dirty="0"/>
              <a:t>.</a:t>
            </a:r>
          </a:p>
          <a:p>
            <a:endParaRPr lang="nl-NL" sz="2000" b="1" dirty="0"/>
          </a:p>
          <a:p>
            <a:endParaRPr lang="nl-NL" sz="2000" b="1" dirty="0"/>
          </a:p>
          <a:p>
            <a:r>
              <a:rPr lang="nl-NL" sz="2000" b="1" dirty="0"/>
              <a:t>You </a:t>
            </a:r>
            <a:r>
              <a:rPr lang="nl-NL" sz="2000" b="1" dirty="0" err="1"/>
              <a:t>need</a:t>
            </a:r>
            <a:r>
              <a:rPr lang="nl-NL" sz="2000" b="1" dirty="0"/>
              <a:t> </a:t>
            </a:r>
            <a:r>
              <a:rPr lang="nl-NL" sz="2000" b="1" dirty="0" err="1"/>
              <a:t>to</a:t>
            </a:r>
            <a:r>
              <a:rPr lang="nl-NL" sz="2000" b="1" dirty="0"/>
              <a:t> </a:t>
            </a:r>
            <a:r>
              <a:rPr lang="nl-NL" sz="2000" b="1" dirty="0" err="1"/>
              <a:t>know</a:t>
            </a:r>
            <a:r>
              <a:rPr lang="nl-NL" sz="2000" b="1" dirty="0"/>
              <a:t> in </a:t>
            </a:r>
            <a:r>
              <a:rPr lang="nl-NL" sz="2000" b="1" dirty="0" err="1"/>
              <a:t>what</a:t>
            </a:r>
            <a:r>
              <a:rPr lang="nl-NL" sz="2000" b="1" dirty="0"/>
              <a:t> </a:t>
            </a:r>
            <a:r>
              <a:rPr lang="nl-NL" sz="2000" b="1" dirty="0" err="1"/>
              <a:t>direction</a:t>
            </a:r>
            <a:r>
              <a:rPr lang="nl-NL" sz="2000" b="1" dirty="0"/>
              <a:t> research </a:t>
            </a:r>
            <a:r>
              <a:rPr lang="nl-NL" sz="2000" b="1" dirty="0" err="1"/>
              <a:t>and</a:t>
            </a:r>
            <a:r>
              <a:rPr lang="nl-NL" sz="2000" b="1" dirty="0"/>
              <a:t> </a:t>
            </a:r>
            <a:r>
              <a:rPr lang="nl-NL" sz="2000" b="1" dirty="0" err="1"/>
              <a:t>education</a:t>
            </a:r>
            <a:r>
              <a:rPr lang="nl-NL" sz="2000" b="1" dirty="0"/>
              <a:t> is developing </a:t>
            </a:r>
            <a:r>
              <a:rPr lang="nl-NL" sz="2000" b="1" dirty="0" err="1"/>
              <a:t>and</a:t>
            </a:r>
            <a:r>
              <a:rPr lang="nl-NL" sz="2000" b="1" dirty="0"/>
              <a:t> </a:t>
            </a:r>
            <a:r>
              <a:rPr lang="nl-NL" sz="2000" b="1" dirty="0" err="1"/>
              <a:t>what</a:t>
            </a:r>
            <a:r>
              <a:rPr lang="nl-NL" sz="2000" b="1" dirty="0"/>
              <a:t> (new) </a:t>
            </a:r>
            <a:r>
              <a:rPr lang="nl-NL" sz="2000" b="1" dirty="0" err="1"/>
              <a:t>needs</a:t>
            </a:r>
            <a:r>
              <a:rPr lang="nl-NL" sz="2000" b="1" dirty="0"/>
              <a:t> </a:t>
            </a:r>
            <a:r>
              <a:rPr lang="nl-NL" sz="2000" b="1" dirty="0" err="1"/>
              <a:t>occur</a:t>
            </a:r>
            <a:r>
              <a:rPr lang="nl-NL" sz="2000" b="1" dirty="0"/>
              <a:t>.</a:t>
            </a:r>
          </a:p>
        </p:txBody>
      </p:sp>
      <p:grpSp>
        <p:nvGrpSpPr>
          <p:cNvPr id="6" name="Groeperen 19"/>
          <p:cNvGrpSpPr>
            <a:grpSpLocks/>
          </p:cNvGrpSpPr>
          <p:nvPr/>
        </p:nvGrpSpPr>
        <p:grpSpPr bwMode="auto">
          <a:xfrm>
            <a:off x="0" y="6415088"/>
            <a:ext cx="5364163" cy="442912"/>
            <a:chOff x="0" y="6414797"/>
            <a:chExt cx="5364163" cy="443204"/>
          </a:xfrm>
        </p:grpSpPr>
        <p:sp>
          <p:nvSpPr>
            <p:cNvPr id="7" name="Slide Number Placeholder 3"/>
            <p:cNvSpPr txBox="1">
              <a:spLocks/>
            </p:cNvSpPr>
            <p:nvPr/>
          </p:nvSpPr>
          <p:spPr bwMode="auto">
            <a:xfrm>
              <a:off x="0" y="6453336"/>
              <a:ext cx="611188" cy="404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lIns="0" tIns="0" rIns="0" bIns="0"/>
            <a:lstStyle>
              <a:lvl1pPr marL="27146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fld id="{B6535939-1A7B-AE4D-A0E3-E82652A3CA2F}" type="slidenum">
                <a:rPr lang="nl-NL" sz="1200" smtClean="0">
                  <a:solidFill>
                    <a:srgbClr val="FFFFFF"/>
                  </a:solidFill>
                  <a:latin typeface="Calibri" charset="0"/>
                  <a:cs typeface="Calibri" charset="0"/>
                </a:rPr>
                <a:pPr eaLnBrk="1" hangingPunct="1">
                  <a:spcBef>
                    <a:spcPct val="20000"/>
                  </a:spcBef>
                </a:pPr>
                <a:t>6</a:t>
              </a:fld>
              <a:endParaRPr lang="nl-NL" sz="1200" dirty="0">
                <a:solidFill>
                  <a:srgbClr val="FFFFFF"/>
                </a:solidFill>
                <a:latin typeface="Calibri" charset="0"/>
                <a:cs typeface="Calibri" charset="0"/>
              </a:endParaRPr>
            </a:p>
          </p:txBody>
        </p:sp>
        <p:sp>
          <p:nvSpPr>
            <p:cNvPr id="8" name="Footer Placeholder 2"/>
            <p:cNvSpPr txBox="1">
              <a:spLocks/>
            </p:cNvSpPr>
            <p:nvPr/>
          </p:nvSpPr>
          <p:spPr bwMode="auto">
            <a:xfrm>
              <a:off x="611188" y="6414797"/>
              <a:ext cx="4752975" cy="443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nl-NL" sz="1200" dirty="0">
                  <a:solidFill>
                    <a:schemeClr val="bg1"/>
                  </a:solidFill>
                  <a:latin typeface="Calibri" charset="0"/>
                  <a:cs typeface="Calibri" charset="0"/>
                </a:rPr>
                <a:t>VU University Library</a:t>
              </a:r>
            </a:p>
          </p:txBody>
        </p:sp>
      </p:grpSp>
      <p:pic>
        <p:nvPicPr>
          <p:cNvPr id="5" name="Tijdelijke aanduiding voor afbeelding 4"/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3" t="354" r="39505" b="-354"/>
          <a:stretch/>
        </p:blipFill>
        <p:spPr>
          <a:xfrm>
            <a:off x="0" y="6137"/>
            <a:ext cx="4052888" cy="6858000"/>
          </a:xfrm>
        </p:spPr>
      </p:pic>
      <p:sp>
        <p:nvSpPr>
          <p:cNvPr id="4" name="Tekstvak 3"/>
          <p:cNvSpPr txBox="1"/>
          <p:nvPr/>
        </p:nvSpPr>
        <p:spPr>
          <a:xfrm>
            <a:off x="-49096" y="6636544"/>
            <a:ext cx="420499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b="1" dirty="0">
                <a:solidFill>
                  <a:schemeClr val="bg1"/>
                </a:solidFill>
              </a:rPr>
              <a:t>Photo: </a:t>
            </a:r>
            <a:r>
              <a:rPr lang="nl-NL" sz="800" b="1" dirty="0" err="1">
                <a:solidFill>
                  <a:schemeClr val="bg1"/>
                </a:solidFill>
              </a:rPr>
              <a:t>experience</a:t>
            </a:r>
            <a:r>
              <a:rPr lang="nl-NL" sz="800" b="1" dirty="0">
                <a:solidFill>
                  <a:schemeClr val="bg1"/>
                </a:solidFill>
              </a:rPr>
              <a:t> is more important </a:t>
            </a:r>
            <a:r>
              <a:rPr lang="nl-NL" sz="800" b="1" dirty="0" err="1">
                <a:solidFill>
                  <a:schemeClr val="bg1"/>
                </a:solidFill>
              </a:rPr>
              <a:t>then</a:t>
            </a:r>
            <a:r>
              <a:rPr lang="nl-NL" sz="800" b="1" dirty="0">
                <a:solidFill>
                  <a:schemeClr val="bg1"/>
                </a:solidFill>
              </a:rPr>
              <a:t> </a:t>
            </a:r>
            <a:r>
              <a:rPr lang="nl-NL" sz="800" b="1" dirty="0" err="1">
                <a:solidFill>
                  <a:schemeClr val="bg1"/>
                </a:solidFill>
              </a:rPr>
              <a:t>luck</a:t>
            </a:r>
            <a:r>
              <a:rPr lang="nl-NL" sz="800" b="1" dirty="0">
                <a:solidFill>
                  <a:schemeClr val="bg1"/>
                </a:solidFill>
              </a:rPr>
              <a:t> </a:t>
            </a:r>
            <a:r>
              <a:rPr lang="nl-NL" sz="800" b="1" dirty="0" err="1">
                <a:solidFill>
                  <a:schemeClr val="bg1"/>
                </a:solidFill>
              </a:rPr>
              <a:t>and</a:t>
            </a:r>
            <a:r>
              <a:rPr lang="nl-NL" sz="800" b="1" dirty="0">
                <a:solidFill>
                  <a:schemeClr val="bg1"/>
                </a:solidFill>
              </a:rPr>
              <a:t> </a:t>
            </a:r>
            <a:r>
              <a:rPr lang="nl-NL" sz="800" b="1" dirty="0" err="1">
                <a:solidFill>
                  <a:schemeClr val="bg1"/>
                </a:solidFill>
              </a:rPr>
              <a:t>experience</a:t>
            </a:r>
            <a:r>
              <a:rPr lang="nl-NL" sz="800" b="1" dirty="0">
                <a:solidFill>
                  <a:schemeClr val="bg1"/>
                </a:solidFill>
              </a:rPr>
              <a:t> starts </a:t>
            </a:r>
            <a:r>
              <a:rPr lang="nl-NL" sz="800" b="1" dirty="0" err="1">
                <a:solidFill>
                  <a:schemeClr val="bg1"/>
                </a:solidFill>
              </a:rPr>
              <a:t>with</a:t>
            </a:r>
            <a:r>
              <a:rPr lang="nl-NL" sz="800" b="1" dirty="0">
                <a:solidFill>
                  <a:schemeClr val="bg1"/>
                </a:solidFill>
              </a:rPr>
              <a:t> </a:t>
            </a:r>
            <a:r>
              <a:rPr lang="nl-NL" sz="800" b="1" dirty="0" err="1">
                <a:solidFill>
                  <a:schemeClr val="bg1"/>
                </a:solidFill>
              </a:rPr>
              <a:t>practice</a:t>
            </a:r>
            <a:endParaRPr lang="nl-NL" sz="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66457"/>
      </p:ext>
    </p:extLst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/>
        </p:nvSpPr>
        <p:spPr>
          <a:xfrm>
            <a:off x="4211638" y="187325"/>
            <a:ext cx="4762500" cy="1247775"/>
          </a:xfrm>
          <a:prstGeom prst="rect">
            <a:avLst/>
          </a:prstGeom>
          <a:solidFill>
            <a:srgbClr val="0089CF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1" name="Vrije vorm 10"/>
          <p:cNvSpPr/>
          <p:nvPr/>
        </p:nvSpPr>
        <p:spPr>
          <a:xfrm>
            <a:off x="4764088" y="1430338"/>
            <a:ext cx="200025" cy="101600"/>
          </a:xfrm>
          <a:custGeom>
            <a:avLst/>
            <a:gdLst>
              <a:gd name="connsiteX0" fmla="*/ 0 w 196850"/>
              <a:gd name="connsiteY0" fmla="*/ 3175 h 98425"/>
              <a:gd name="connsiteX1" fmla="*/ 95250 w 196850"/>
              <a:gd name="connsiteY1" fmla="*/ 98425 h 98425"/>
              <a:gd name="connsiteX2" fmla="*/ 196850 w 196850"/>
              <a:gd name="connsiteY2" fmla="*/ 0 h 98425"/>
              <a:gd name="connsiteX3" fmla="*/ 0 w 196850"/>
              <a:gd name="connsiteY3" fmla="*/ 3175 h 98425"/>
              <a:gd name="connsiteX0" fmla="*/ 0 w 200025"/>
              <a:gd name="connsiteY0" fmla="*/ 0 h 101600"/>
              <a:gd name="connsiteX1" fmla="*/ 98425 w 200025"/>
              <a:gd name="connsiteY1" fmla="*/ 101600 h 101600"/>
              <a:gd name="connsiteX2" fmla="*/ 200025 w 200025"/>
              <a:gd name="connsiteY2" fmla="*/ 3175 h 101600"/>
              <a:gd name="connsiteX3" fmla="*/ 0 w 200025"/>
              <a:gd name="connsiteY3" fmla="*/ 0 h 10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025" h="101600">
                <a:moveTo>
                  <a:pt x="0" y="0"/>
                </a:moveTo>
                <a:lnTo>
                  <a:pt x="98425" y="101600"/>
                </a:lnTo>
                <a:lnTo>
                  <a:pt x="200025" y="3175"/>
                </a:lnTo>
                <a:lnTo>
                  <a:pt x="0" y="0"/>
                </a:lnTo>
                <a:close/>
              </a:path>
            </a:pathLst>
          </a:custGeom>
          <a:solidFill>
            <a:srgbClr val="0089CF">
              <a:alpha val="90000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752528" cy="1224136"/>
          </a:xfrm>
        </p:spPr>
        <p:txBody>
          <a:bodyPr anchor="ctr"/>
          <a:lstStyle/>
          <a:p>
            <a:r>
              <a:rPr lang="en-US" dirty="0">
                <a:latin typeface="Calibri"/>
                <a:cs typeface="Calibri"/>
              </a:rPr>
              <a:t>What do researchers need?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4283968" y="1700808"/>
            <a:ext cx="4536504" cy="4752794"/>
          </a:xfrm>
        </p:spPr>
        <p:txBody>
          <a:bodyPr/>
          <a:lstStyle/>
          <a:p>
            <a:r>
              <a:rPr lang="en-US" sz="2000" b="1" dirty="0"/>
              <a:t>The research process is becoming more and more complex:</a:t>
            </a:r>
          </a:p>
          <a:p>
            <a:pPr marL="55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Digital (big data, digital humanities)</a:t>
            </a:r>
          </a:p>
          <a:p>
            <a:pPr marL="55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Networked</a:t>
            </a:r>
          </a:p>
          <a:p>
            <a:pPr marL="55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Multidisciplinary</a:t>
            </a:r>
          </a:p>
          <a:p>
            <a:pPr marL="55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International</a:t>
            </a:r>
          </a:p>
          <a:p>
            <a:pPr marL="55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Competitive</a:t>
            </a:r>
          </a:p>
          <a:p>
            <a:pPr marL="55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Demand for better governance</a:t>
            </a:r>
          </a:p>
          <a:p>
            <a:pPr marL="55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Demand for transparency</a:t>
            </a:r>
          </a:p>
          <a:p>
            <a:pPr marL="55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Analytics: measuring output and impact</a:t>
            </a:r>
          </a:p>
          <a:p>
            <a:pPr marL="55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Faster sharing of knowledge (social media, DIY)</a:t>
            </a:r>
          </a:p>
          <a:p>
            <a:pPr marL="55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Managing and storing research output (RIS)</a:t>
            </a:r>
          </a:p>
          <a:p>
            <a:pPr marL="55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Etc.</a:t>
            </a:r>
          </a:p>
          <a:p>
            <a:pPr marL="55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endParaRPr lang="en-US" sz="1800" dirty="0"/>
          </a:p>
        </p:txBody>
      </p:sp>
      <p:grpSp>
        <p:nvGrpSpPr>
          <p:cNvPr id="6" name="Groeperen 19"/>
          <p:cNvGrpSpPr>
            <a:grpSpLocks/>
          </p:cNvGrpSpPr>
          <p:nvPr/>
        </p:nvGrpSpPr>
        <p:grpSpPr bwMode="auto">
          <a:xfrm>
            <a:off x="0" y="6415088"/>
            <a:ext cx="5364163" cy="442912"/>
            <a:chOff x="0" y="6414797"/>
            <a:chExt cx="5364163" cy="443204"/>
          </a:xfrm>
        </p:grpSpPr>
        <p:sp>
          <p:nvSpPr>
            <p:cNvPr id="7" name="Slide Number Placeholder 3"/>
            <p:cNvSpPr txBox="1">
              <a:spLocks/>
            </p:cNvSpPr>
            <p:nvPr/>
          </p:nvSpPr>
          <p:spPr bwMode="auto">
            <a:xfrm>
              <a:off x="0" y="6453336"/>
              <a:ext cx="611188" cy="404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lIns="0" tIns="0" rIns="0" bIns="0"/>
            <a:lstStyle>
              <a:lvl1pPr marL="27146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fld id="{B6535939-1A7B-AE4D-A0E3-E82652A3CA2F}" type="slidenum">
                <a:rPr lang="nl-NL" sz="1200" smtClean="0">
                  <a:solidFill>
                    <a:srgbClr val="FFFFFF"/>
                  </a:solidFill>
                  <a:latin typeface="Calibri" charset="0"/>
                  <a:cs typeface="Calibri" charset="0"/>
                </a:rPr>
                <a:pPr eaLnBrk="1" hangingPunct="1">
                  <a:spcBef>
                    <a:spcPct val="20000"/>
                  </a:spcBef>
                </a:pPr>
                <a:t>7</a:t>
              </a:fld>
              <a:endParaRPr lang="nl-NL" sz="1200" dirty="0">
                <a:solidFill>
                  <a:srgbClr val="FFFFFF"/>
                </a:solidFill>
                <a:latin typeface="Calibri" charset="0"/>
                <a:cs typeface="Calibri" charset="0"/>
              </a:endParaRPr>
            </a:p>
          </p:txBody>
        </p:sp>
        <p:sp>
          <p:nvSpPr>
            <p:cNvPr id="8" name="Footer Placeholder 2"/>
            <p:cNvSpPr txBox="1">
              <a:spLocks/>
            </p:cNvSpPr>
            <p:nvPr/>
          </p:nvSpPr>
          <p:spPr bwMode="auto">
            <a:xfrm>
              <a:off x="611188" y="6414797"/>
              <a:ext cx="4752975" cy="443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nl-NL" sz="1200" dirty="0">
                  <a:solidFill>
                    <a:schemeClr val="bg1"/>
                  </a:solidFill>
                  <a:latin typeface="Calibri" charset="0"/>
                  <a:cs typeface="Calibri" charset="0"/>
                </a:rPr>
                <a:t>VU University Library</a:t>
              </a:r>
            </a:p>
          </p:txBody>
        </p:sp>
      </p:grpSp>
      <p:sp>
        <p:nvSpPr>
          <p:cNvPr id="4" name="Tijdelijke aanduiding voor afbeelding 3"/>
          <p:cNvSpPr>
            <a:spLocks noGrp="1"/>
          </p:cNvSpPr>
          <p:nvPr>
            <p:ph type="pic" sz="quarter" idx="18"/>
          </p:nvPr>
        </p:nvSpPr>
        <p:spPr/>
      </p:sp>
      <p:pic>
        <p:nvPicPr>
          <p:cNvPr id="12" name="Tijdelijke aanduiding voor afbeelding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5" b="2285"/>
          <a:stretch>
            <a:fillRect/>
          </a:stretch>
        </p:blipFill>
        <p:spPr>
          <a:xfrm>
            <a:off x="0" y="0"/>
            <a:ext cx="4052888" cy="685800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hthoek 4"/>
          <p:cNvSpPr/>
          <p:nvPr/>
        </p:nvSpPr>
        <p:spPr>
          <a:xfrm>
            <a:off x="49096" y="6396335"/>
            <a:ext cx="39521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800" b="1" dirty="0">
                <a:solidFill>
                  <a:schemeClr val="bg1"/>
                </a:solidFill>
              </a:rPr>
              <a:t>Photo: you </a:t>
            </a:r>
            <a:r>
              <a:rPr lang="nl-NL" sz="800" b="1" dirty="0" err="1">
                <a:solidFill>
                  <a:schemeClr val="bg1"/>
                </a:solidFill>
              </a:rPr>
              <a:t>need</a:t>
            </a:r>
            <a:r>
              <a:rPr lang="nl-NL" sz="800" b="1" dirty="0">
                <a:solidFill>
                  <a:schemeClr val="bg1"/>
                </a:solidFill>
              </a:rPr>
              <a:t> </a:t>
            </a:r>
            <a:r>
              <a:rPr lang="nl-NL" sz="800" b="1" dirty="0" err="1">
                <a:solidFill>
                  <a:schemeClr val="bg1"/>
                </a:solidFill>
              </a:rPr>
              <a:t>to</a:t>
            </a:r>
            <a:r>
              <a:rPr lang="nl-NL" sz="800" b="1" dirty="0">
                <a:solidFill>
                  <a:schemeClr val="bg1"/>
                </a:solidFill>
              </a:rPr>
              <a:t> </a:t>
            </a:r>
            <a:r>
              <a:rPr lang="nl-NL" sz="800" b="1" dirty="0" err="1">
                <a:solidFill>
                  <a:schemeClr val="bg1"/>
                </a:solidFill>
              </a:rPr>
              <a:t>know</a:t>
            </a:r>
            <a:r>
              <a:rPr lang="nl-NL" sz="800" b="1" dirty="0">
                <a:solidFill>
                  <a:schemeClr val="bg1"/>
                </a:solidFill>
              </a:rPr>
              <a:t> </a:t>
            </a:r>
            <a:r>
              <a:rPr lang="nl-NL" sz="800" b="1" dirty="0" err="1">
                <a:solidFill>
                  <a:schemeClr val="bg1"/>
                </a:solidFill>
              </a:rPr>
              <a:t>what</a:t>
            </a:r>
            <a:r>
              <a:rPr lang="nl-NL" sz="800" b="1" dirty="0">
                <a:solidFill>
                  <a:schemeClr val="bg1"/>
                </a:solidFill>
              </a:rPr>
              <a:t> </a:t>
            </a:r>
            <a:r>
              <a:rPr lang="nl-NL" sz="800" b="1" dirty="0" err="1">
                <a:solidFill>
                  <a:schemeClr val="bg1"/>
                </a:solidFill>
              </a:rPr>
              <a:t>the</a:t>
            </a:r>
            <a:r>
              <a:rPr lang="nl-NL" sz="800" b="1" dirty="0">
                <a:solidFill>
                  <a:schemeClr val="bg1"/>
                </a:solidFill>
              </a:rPr>
              <a:t> </a:t>
            </a:r>
            <a:r>
              <a:rPr lang="nl-NL" sz="800" b="1" dirty="0" err="1">
                <a:solidFill>
                  <a:schemeClr val="bg1"/>
                </a:solidFill>
              </a:rPr>
              <a:t>situation</a:t>
            </a:r>
            <a:r>
              <a:rPr lang="nl-NL" sz="800" b="1" dirty="0">
                <a:solidFill>
                  <a:schemeClr val="bg1"/>
                </a:solidFill>
              </a:rPr>
              <a:t> on </a:t>
            </a:r>
            <a:r>
              <a:rPr lang="nl-NL" sz="800" b="1" dirty="0" err="1">
                <a:solidFill>
                  <a:schemeClr val="bg1"/>
                </a:solidFill>
              </a:rPr>
              <a:t>the</a:t>
            </a:r>
            <a:r>
              <a:rPr lang="nl-NL" sz="800" b="1" dirty="0">
                <a:solidFill>
                  <a:schemeClr val="bg1"/>
                </a:solidFill>
              </a:rPr>
              <a:t> </a:t>
            </a:r>
            <a:r>
              <a:rPr lang="nl-NL" sz="800" b="1" dirty="0" err="1">
                <a:solidFill>
                  <a:schemeClr val="bg1"/>
                </a:solidFill>
              </a:rPr>
              <a:t>ground</a:t>
            </a:r>
            <a:r>
              <a:rPr lang="nl-NL" sz="800" b="1" dirty="0">
                <a:solidFill>
                  <a:schemeClr val="bg1"/>
                </a:solidFill>
              </a:rPr>
              <a:t> is (</a:t>
            </a:r>
            <a:r>
              <a:rPr lang="nl-NL" sz="800" b="1" dirty="0" err="1">
                <a:solidFill>
                  <a:schemeClr val="bg1"/>
                </a:solidFill>
              </a:rPr>
              <a:t>communication</a:t>
            </a:r>
            <a:r>
              <a:rPr lang="nl-NL" sz="800" b="1" dirty="0">
                <a:solidFill>
                  <a:schemeClr val="bg1"/>
                </a:solidFill>
              </a:rPr>
              <a:t> is </a:t>
            </a:r>
            <a:r>
              <a:rPr lang="nl-NL" sz="800" b="1" dirty="0" err="1">
                <a:solidFill>
                  <a:schemeClr val="bg1"/>
                </a:solidFill>
              </a:rPr>
              <a:t>very</a:t>
            </a:r>
            <a:r>
              <a:rPr lang="nl-NL" sz="800" b="1" dirty="0">
                <a:solidFill>
                  <a:schemeClr val="bg1"/>
                </a:solidFill>
              </a:rPr>
              <a:t> important but complex </a:t>
            </a:r>
            <a:r>
              <a:rPr lang="nl-NL" sz="800" b="1" dirty="0" err="1">
                <a:solidFill>
                  <a:schemeClr val="bg1"/>
                </a:solidFill>
              </a:rPr>
              <a:t>so</a:t>
            </a:r>
            <a:r>
              <a:rPr lang="nl-NL" sz="800" b="1" dirty="0">
                <a:solidFill>
                  <a:schemeClr val="bg1"/>
                </a:solidFill>
              </a:rPr>
              <a:t> do </a:t>
            </a:r>
            <a:r>
              <a:rPr lang="nl-NL" sz="800" b="1" dirty="0" err="1">
                <a:solidFill>
                  <a:schemeClr val="bg1"/>
                </a:solidFill>
              </a:rPr>
              <a:t>it</a:t>
            </a:r>
            <a:r>
              <a:rPr lang="nl-NL" sz="800" b="1" dirty="0">
                <a:solidFill>
                  <a:schemeClr val="bg1"/>
                </a:solidFill>
              </a:rPr>
              <a:t> </a:t>
            </a:r>
            <a:r>
              <a:rPr lang="nl-NL" sz="800" b="1" dirty="0" err="1">
                <a:solidFill>
                  <a:schemeClr val="bg1"/>
                </a:solidFill>
              </a:rPr>
              <a:t>often</a:t>
            </a:r>
            <a:r>
              <a:rPr lang="nl-NL" sz="800" b="1" dirty="0">
                <a:solidFill>
                  <a:schemeClr val="bg1"/>
                </a:solidFill>
              </a:rPr>
              <a:t> en check </a:t>
            </a:r>
            <a:r>
              <a:rPr lang="nl-NL" sz="800" b="1" dirty="0" err="1">
                <a:solidFill>
                  <a:schemeClr val="bg1"/>
                </a:solidFill>
              </a:rPr>
              <a:t>the</a:t>
            </a:r>
            <a:r>
              <a:rPr lang="nl-NL" sz="800" b="1" dirty="0">
                <a:solidFill>
                  <a:schemeClr val="bg1"/>
                </a:solidFill>
              </a:rPr>
              <a:t> </a:t>
            </a:r>
            <a:r>
              <a:rPr lang="nl-NL" sz="800" b="1" dirty="0" err="1">
                <a:solidFill>
                  <a:schemeClr val="bg1"/>
                </a:solidFill>
              </a:rPr>
              <a:t>results</a:t>
            </a:r>
            <a:r>
              <a:rPr lang="nl-NL" sz="800" b="1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55883612"/>
      </p:ext>
    </p:extLst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/>
        </p:nvSpPr>
        <p:spPr>
          <a:xfrm>
            <a:off x="4211638" y="187325"/>
            <a:ext cx="4762500" cy="1247775"/>
          </a:xfrm>
          <a:prstGeom prst="rect">
            <a:avLst/>
          </a:prstGeom>
          <a:solidFill>
            <a:srgbClr val="0089CF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1" name="Vrije vorm 10"/>
          <p:cNvSpPr/>
          <p:nvPr/>
        </p:nvSpPr>
        <p:spPr>
          <a:xfrm>
            <a:off x="4764088" y="1430338"/>
            <a:ext cx="200025" cy="101600"/>
          </a:xfrm>
          <a:custGeom>
            <a:avLst/>
            <a:gdLst>
              <a:gd name="connsiteX0" fmla="*/ 0 w 196850"/>
              <a:gd name="connsiteY0" fmla="*/ 3175 h 98425"/>
              <a:gd name="connsiteX1" fmla="*/ 95250 w 196850"/>
              <a:gd name="connsiteY1" fmla="*/ 98425 h 98425"/>
              <a:gd name="connsiteX2" fmla="*/ 196850 w 196850"/>
              <a:gd name="connsiteY2" fmla="*/ 0 h 98425"/>
              <a:gd name="connsiteX3" fmla="*/ 0 w 196850"/>
              <a:gd name="connsiteY3" fmla="*/ 3175 h 98425"/>
              <a:gd name="connsiteX0" fmla="*/ 0 w 200025"/>
              <a:gd name="connsiteY0" fmla="*/ 0 h 101600"/>
              <a:gd name="connsiteX1" fmla="*/ 98425 w 200025"/>
              <a:gd name="connsiteY1" fmla="*/ 101600 h 101600"/>
              <a:gd name="connsiteX2" fmla="*/ 200025 w 200025"/>
              <a:gd name="connsiteY2" fmla="*/ 3175 h 101600"/>
              <a:gd name="connsiteX3" fmla="*/ 0 w 200025"/>
              <a:gd name="connsiteY3" fmla="*/ 0 h 10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025" h="101600">
                <a:moveTo>
                  <a:pt x="0" y="0"/>
                </a:moveTo>
                <a:lnTo>
                  <a:pt x="98425" y="101600"/>
                </a:lnTo>
                <a:lnTo>
                  <a:pt x="200025" y="3175"/>
                </a:lnTo>
                <a:lnTo>
                  <a:pt x="0" y="0"/>
                </a:lnTo>
                <a:close/>
              </a:path>
            </a:pathLst>
          </a:custGeom>
          <a:solidFill>
            <a:srgbClr val="0089CF">
              <a:alpha val="90000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752528" cy="1224136"/>
          </a:xfrm>
        </p:spPr>
        <p:txBody>
          <a:bodyPr anchor="ctr"/>
          <a:lstStyle/>
          <a:p>
            <a:r>
              <a:rPr lang="en-US" sz="2800" dirty="0">
                <a:latin typeface="Calibri"/>
                <a:cs typeface="Calibri"/>
              </a:rPr>
              <a:t>The library can </a:t>
            </a:r>
            <a:r>
              <a:rPr lang="en-US" sz="2800" dirty="0"/>
              <a:t>Flourish</a:t>
            </a:r>
            <a:r>
              <a:rPr lang="en-US" sz="2800" dirty="0">
                <a:latin typeface="Calibri"/>
                <a:cs typeface="Calibri"/>
              </a:rPr>
              <a:t>, even in rough conditions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The research process is becoming more and more complex:</a:t>
            </a:r>
          </a:p>
          <a:p>
            <a:pPr marL="55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Digital (big data, digital humanities)</a:t>
            </a:r>
          </a:p>
          <a:p>
            <a:pPr marL="55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Networked</a:t>
            </a:r>
          </a:p>
          <a:p>
            <a:pPr marL="55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Multidisciplinary</a:t>
            </a:r>
          </a:p>
          <a:p>
            <a:pPr marL="55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International</a:t>
            </a:r>
          </a:p>
          <a:p>
            <a:pPr marL="55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Competitive</a:t>
            </a:r>
          </a:p>
          <a:p>
            <a:pPr marL="55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Demand for better governance</a:t>
            </a:r>
          </a:p>
          <a:p>
            <a:pPr marL="55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Demand for transparency</a:t>
            </a:r>
          </a:p>
          <a:p>
            <a:pPr marL="55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Analytics: measuring output and impact</a:t>
            </a:r>
          </a:p>
          <a:p>
            <a:pPr marL="55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Faster sharing of knowledge (social media, DIY)</a:t>
            </a:r>
          </a:p>
          <a:p>
            <a:pPr marL="55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Managing and storing research output (RIS)</a:t>
            </a:r>
          </a:p>
          <a:p>
            <a:pPr marL="55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Etc.</a:t>
            </a:r>
          </a:p>
        </p:txBody>
      </p:sp>
      <p:grpSp>
        <p:nvGrpSpPr>
          <p:cNvPr id="6" name="Groeperen 19"/>
          <p:cNvGrpSpPr>
            <a:grpSpLocks/>
          </p:cNvGrpSpPr>
          <p:nvPr/>
        </p:nvGrpSpPr>
        <p:grpSpPr bwMode="auto">
          <a:xfrm>
            <a:off x="0" y="6415088"/>
            <a:ext cx="5364163" cy="442912"/>
            <a:chOff x="0" y="6414797"/>
            <a:chExt cx="5364163" cy="443204"/>
          </a:xfrm>
        </p:grpSpPr>
        <p:sp>
          <p:nvSpPr>
            <p:cNvPr id="7" name="Slide Number Placeholder 3"/>
            <p:cNvSpPr txBox="1">
              <a:spLocks/>
            </p:cNvSpPr>
            <p:nvPr/>
          </p:nvSpPr>
          <p:spPr bwMode="auto">
            <a:xfrm>
              <a:off x="0" y="6453336"/>
              <a:ext cx="611188" cy="404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lIns="0" tIns="0" rIns="0" bIns="0"/>
            <a:lstStyle>
              <a:lvl1pPr marL="27146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fld id="{B6535939-1A7B-AE4D-A0E3-E82652A3CA2F}" type="slidenum">
                <a:rPr lang="nl-NL" sz="1200" smtClean="0">
                  <a:solidFill>
                    <a:srgbClr val="FFFFFF"/>
                  </a:solidFill>
                  <a:latin typeface="Calibri" charset="0"/>
                  <a:cs typeface="Calibri" charset="0"/>
                </a:rPr>
                <a:pPr eaLnBrk="1" hangingPunct="1">
                  <a:spcBef>
                    <a:spcPct val="20000"/>
                  </a:spcBef>
                </a:pPr>
                <a:t>8</a:t>
              </a:fld>
              <a:endParaRPr lang="nl-NL" sz="1200" dirty="0">
                <a:solidFill>
                  <a:srgbClr val="FFFFFF"/>
                </a:solidFill>
                <a:latin typeface="Calibri" charset="0"/>
                <a:cs typeface="Calibri" charset="0"/>
              </a:endParaRPr>
            </a:p>
          </p:txBody>
        </p:sp>
        <p:sp>
          <p:nvSpPr>
            <p:cNvPr id="8" name="Footer Placeholder 2"/>
            <p:cNvSpPr txBox="1">
              <a:spLocks/>
            </p:cNvSpPr>
            <p:nvPr/>
          </p:nvSpPr>
          <p:spPr bwMode="auto">
            <a:xfrm>
              <a:off x="611188" y="6414797"/>
              <a:ext cx="4752975" cy="443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nl-NL" sz="1200" dirty="0">
                  <a:solidFill>
                    <a:schemeClr val="bg1"/>
                  </a:solidFill>
                  <a:latin typeface="Calibri" charset="0"/>
                  <a:cs typeface="Calibri" charset="0"/>
                </a:rPr>
                <a:t>VU University Library</a:t>
              </a:r>
            </a:p>
          </p:txBody>
        </p:sp>
      </p:grpSp>
      <p:sp>
        <p:nvSpPr>
          <p:cNvPr id="12" name="Tijdelijke aanduiding voor afbeelding 11"/>
          <p:cNvSpPr>
            <a:spLocks noGrp="1"/>
          </p:cNvSpPr>
          <p:nvPr>
            <p:ph type="pic" sz="quarter" idx="18"/>
          </p:nvPr>
        </p:nvSpPr>
        <p:spPr/>
      </p:sp>
      <p:pic>
        <p:nvPicPr>
          <p:cNvPr id="13" name="Tijdelijke aanduiding voor afbeelding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08" t="-3091" r="704" b="3091"/>
          <a:stretch/>
        </p:blipFill>
        <p:spPr>
          <a:xfrm>
            <a:off x="0" y="0"/>
            <a:ext cx="4052888" cy="685800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Rechthoek 13"/>
          <p:cNvSpPr/>
          <p:nvPr/>
        </p:nvSpPr>
        <p:spPr>
          <a:xfrm>
            <a:off x="-46559" y="6636544"/>
            <a:ext cx="240001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800" b="1" dirty="0">
                <a:latin typeface="+mn-lt"/>
                <a:ea typeface="Times New Roman" panose="02020603050405020304" pitchFamily="18" charset="0"/>
              </a:rPr>
              <a:t>Photo: </a:t>
            </a:r>
            <a:r>
              <a:rPr lang="nl-NL" sz="800" b="1" dirty="0" err="1">
                <a:latin typeface="+mn-lt"/>
                <a:ea typeface="Times New Roman" panose="02020603050405020304" pitchFamily="18" charset="0"/>
              </a:rPr>
              <a:t>Know</a:t>
            </a:r>
            <a:r>
              <a:rPr lang="nl-NL" sz="800" b="1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nl-NL" sz="800" b="1" dirty="0" err="1">
                <a:latin typeface="+mn-lt"/>
                <a:ea typeface="Times New Roman" panose="02020603050405020304" pitchFamily="18" charset="0"/>
              </a:rPr>
              <a:t>your</a:t>
            </a:r>
            <a:r>
              <a:rPr lang="nl-NL" sz="800" b="1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nl-NL" sz="800" b="1" dirty="0" err="1">
                <a:latin typeface="+mn-lt"/>
                <a:ea typeface="Times New Roman" panose="02020603050405020304" pitchFamily="18" charset="0"/>
              </a:rPr>
              <a:t>strenght</a:t>
            </a:r>
            <a:r>
              <a:rPr lang="nl-NL" sz="800" b="1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nl-NL" sz="800" b="1" dirty="0" err="1">
                <a:latin typeface="+mn-lt"/>
                <a:ea typeface="Times New Roman" panose="02020603050405020304" pitchFamily="18" charset="0"/>
              </a:rPr>
              <a:t>and</a:t>
            </a:r>
            <a:r>
              <a:rPr lang="nl-NL" sz="800" b="1" dirty="0">
                <a:latin typeface="+mn-lt"/>
                <a:ea typeface="Times New Roman" panose="02020603050405020304" pitchFamily="18" charset="0"/>
              </a:rPr>
              <a:t> you </a:t>
            </a:r>
            <a:r>
              <a:rPr lang="nl-NL" sz="800" b="1" dirty="0" err="1">
                <a:latin typeface="+mn-lt"/>
                <a:ea typeface="Times New Roman" panose="02020603050405020304" pitchFamily="18" charset="0"/>
              </a:rPr>
              <a:t>will</a:t>
            </a:r>
            <a:r>
              <a:rPr lang="nl-NL" sz="800" b="1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nl-NL" sz="800" b="1" dirty="0" err="1">
                <a:latin typeface="+mn-lt"/>
                <a:ea typeface="Times New Roman" panose="02020603050405020304" pitchFamily="18" charset="0"/>
              </a:rPr>
              <a:t>grow</a:t>
            </a:r>
            <a:endParaRPr lang="nl-NL" sz="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23943824"/>
      </p:ext>
    </p:extLst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/>
        </p:nvSpPr>
        <p:spPr>
          <a:xfrm>
            <a:off x="4211638" y="187325"/>
            <a:ext cx="4762500" cy="1247775"/>
          </a:xfrm>
          <a:prstGeom prst="rect">
            <a:avLst/>
          </a:prstGeom>
          <a:solidFill>
            <a:srgbClr val="0089CF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1" name="Vrije vorm 10"/>
          <p:cNvSpPr/>
          <p:nvPr/>
        </p:nvSpPr>
        <p:spPr>
          <a:xfrm>
            <a:off x="4764088" y="1430338"/>
            <a:ext cx="200025" cy="101600"/>
          </a:xfrm>
          <a:custGeom>
            <a:avLst/>
            <a:gdLst>
              <a:gd name="connsiteX0" fmla="*/ 0 w 196850"/>
              <a:gd name="connsiteY0" fmla="*/ 3175 h 98425"/>
              <a:gd name="connsiteX1" fmla="*/ 95250 w 196850"/>
              <a:gd name="connsiteY1" fmla="*/ 98425 h 98425"/>
              <a:gd name="connsiteX2" fmla="*/ 196850 w 196850"/>
              <a:gd name="connsiteY2" fmla="*/ 0 h 98425"/>
              <a:gd name="connsiteX3" fmla="*/ 0 w 196850"/>
              <a:gd name="connsiteY3" fmla="*/ 3175 h 98425"/>
              <a:gd name="connsiteX0" fmla="*/ 0 w 200025"/>
              <a:gd name="connsiteY0" fmla="*/ 0 h 101600"/>
              <a:gd name="connsiteX1" fmla="*/ 98425 w 200025"/>
              <a:gd name="connsiteY1" fmla="*/ 101600 h 101600"/>
              <a:gd name="connsiteX2" fmla="*/ 200025 w 200025"/>
              <a:gd name="connsiteY2" fmla="*/ 3175 h 101600"/>
              <a:gd name="connsiteX3" fmla="*/ 0 w 200025"/>
              <a:gd name="connsiteY3" fmla="*/ 0 h 10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025" h="101600">
                <a:moveTo>
                  <a:pt x="0" y="0"/>
                </a:moveTo>
                <a:lnTo>
                  <a:pt x="98425" y="101600"/>
                </a:lnTo>
                <a:lnTo>
                  <a:pt x="200025" y="3175"/>
                </a:lnTo>
                <a:lnTo>
                  <a:pt x="0" y="0"/>
                </a:lnTo>
                <a:close/>
              </a:path>
            </a:pathLst>
          </a:custGeom>
          <a:solidFill>
            <a:srgbClr val="0089CF">
              <a:alpha val="90000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752528" cy="1224136"/>
          </a:xfrm>
        </p:spPr>
        <p:txBody>
          <a:bodyPr anchor="ctr"/>
          <a:lstStyle/>
          <a:p>
            <a:r>
              <a:rPr lang="en-US" sz="2800" dirty="0">
                <a:latin typeface="Calibri"/>
                <a:cs typeface="Calibri"/>
              </a:rPr>
              <a:t>The library can Flourish, even in rough conditions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The research process is becoming more and more complex:</a:t>
            </a:r>
          </a:p>
          <a:p>
            <a:pPr marL="55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Digital (big data, digital humanities)</a:t>
            </a:r>
          </a:p>
          <a:p>
            <a:pPr marL="55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Networked</a:t>
            </a:r>
          </a:p>
          <a:p>
            <a:pPr marL="55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Multidisciplinary</a:t>
            </a:r>
          </a:p>
          <a:p>
            <a:pPr marL="55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International</a:t>
            </a:r>
          </a:p>
          <a:p>
            <a:pPr marL="55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Competitive</a:t>
            </a:r>
          </a:p>
          <a:p>
            <a:pPr marL="55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Demand for better governance</a:t>
            </a:r>
          </a:p>
          <a:p>
            <a:pPr marL="55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Demand for transparency</a:t>
            </a:r>
          </a:p>
          <a:p>
            <a:pPr marL="55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Analytics: measuring output and impact</a:t>
            </a:r>
          </a:p>
          <a:p>
            <a:pPr marL="55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Faster sharing of knowledge (social media, DIY)</a:t>
            </a:r>
          </a:p>
          <a:p>
            <a:pPr marL="55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Managing and storing research output (RIS)</a:t>
            </a:r>
          </a:p>
          <a:p>
            <a:pPr marL="55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Etc.</a:t>
            </a:r>
          </a:p>
        </p:txBody>
      </p:sp>
      <p:grpSp>
        <p:nvGrpSpPr>
          <p:cNvPr id="6" name="Groeperen 19"/>
          <p:cNvGrpSpPr>
            <a:grpSpLocks/>
          </p:cNvGrpSpPr>
          <p:nvPr/>
        </p:nvGrpSpPr>
        <p:grpSpPr bwMode="auto">
          <a:xfrm>
            <a:off x="0" y="6415088"/>
            <a:ext cx="5364163" cy="442912"/>
            <a:chOff x="0" y="6414797"/>
            <a:chExt cx="5364163" cy="443204"/>
          </a:xfrm>
        </p:grpSpPr>
        <p:sp>
          <p:nvSpPr>
            <p:cNvPr id="7" name="Slide Number Placeholder 3"/>
            <p:cNvSpPr txBox="1">
              <a:spLocks/>
            </p:cNvSpPr>
            <p:nvPr/>
          </p:nvSpPr>
          <p:spPr bwMode="auto">
            <a:xfrm>
              <a:off x="0" y="6453336"/>
              <a:ext cx="611188" cy="404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lIns="0" tIns="0" rIns="0" bIns="0"/>
            <a:lstStyle>
              <a:lvl1pPr marL="27146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fld id="{B6535939-1A7B-AE4D-A0E3-E82652A3CA2F}" type="slidenum">
                <a:rPr lang="nl-NL" sz="1200" smtClean="0">
                  <a:solidFill>
                    <a:srgbClr val="FFFFFF"/>
                  </a:solidFill>
                  <a:latin typeface="Calibri" charset="0"/>
                  <a:cs typeface="Calibri" charset="0"/>
                </a:rPr>
                <a:pPr eaLnBrk="1" hangingPunct="1">
                  <a:spcBef>
                    <a:spcPct val="20000"/>
                  </a:spcBef>
                </a:pPr>
                <a:t>9</a:t>
              </a:fld>
              <a:endParaRPr lang="nl-NL" sz="1200" dirty="0">
                <a:solidFill>
                  <a:srgbClr val="FFFFFF"/>
                </a:solidFill>
                <a:latin typeface="Calibri" charset="0"/>
                <a:cs typeface="Calibri" charset="0"/>
              </a:endParaRPr>
            </a:p>
          </p:txBody>
        </p:sp>
        <p:sp>
          <p:nvSpPr>
            <p:cNvPr id="8" name="Footer Placeholder 2"/>
            <p:cNvSpPr txBox="1">
              <a:spLocks/>
            </p:cNvSpPr>
            <p:nvPr/>
          </p:nvSpPr>
          <p:spPr bwMode="auto">
            <a:xfrm>
              <a:off x="611188" y="6414797"/>
              <a:ext cx="4752975" cy="443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nl-NL" sz="1200" dirty="0">
                  <a:solidFill>
                    <a:schemeClr val="bg1"/>
                  </a:solidFill>
                  <a:latin typeface="Calibri" charset="0"/>
                  <a:cs typeface="Calibri" charset="0"/>
                </a:rPr>
                <a:t>VU University Library</a:t>
              </a:r>
            </a:p>
          </p:txBody>
        </p:sp>
      </p:grpSp>
      <p:pic>
        <p:nvPicPr>
          <p:cNvPr id="5" name="Tijdelijke aanduiding voor afbeelding 4"/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08" t="-3091" r="704" b="3091"/>
          <a:stretch/>
        </p:blipFill>
        <p:spPr/>
      </p:pic>
      <p:sp>
        <p:nvSpPr>
          <p:cNvPr id="12" name="Rechthoek 11"/>
          <p:cNvSpPr/>
          <p:nvPr/>
        </p:nvSpPr>
        <p:spPr>
          <a:xfrm>
            <a:off x="4116930" y="2613465"/>
            <a:ext cx="333136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Content management</a:t>
            </a:r>
          </a:p>
        </p:txBody>
      </p:sp>
      <p:sp>
        <p:nvSpPr>
          <p:cNvPr id="14" name="Rechthoek 13"/>
          <p:cNvSpPr/>
          <p:nvPr/>
        </p:nvSpPr>
        <p:spPr>
          <a:xfrm>
            <a:off x="6846821" y="1910718"/>
            <a:ext cx="163698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Copyright</a:t>
            </a:r>
          </a:p>
        </p:txBody>
      </p:sp>
      <p:sp>
        <p:nvSpPr>
          <p:cNvPr id="15" name="Rechthoek 14"/>
          <p:cNvSpPr/>
          <p:nvPr/>
        </p:nvSpPr>
        <p:spPr>
          <a:xfrm>
            <a:off x="6527137" y="3844318"/>
            <a:ext cx="243848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Negotiations</a:t>
            </a:r>
            <a:endParaRPr lang="nl-NL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nl-NL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with</a:t>
            </a:r>
            <a:r>
              <a:rPr lang="nl-NL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nl-NL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publishers</a:t>
            </a:r>
            <a:endParaRPr lang="nl-NL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Rechthoek 15"/>
          <p:cNvSpPr/>
          <p:nvPr/>
        </p:nvSpPr>
        <p:spPr>
          <a:xfrm>
            <a:off x="4813692" y="3251875"/>
            <a:ext cx="290015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Managing budgets</a:t>
            </a:r>
          </a:p>
        </p:txBody>
      </p:sp>
      <p:sp>
        <p:nvSpPr>
          <p:cNvPr id="18" name="Rechthoek 17"/>
          <p:cNvSpPr/>
          <p:nvPr/>
        </p:nvSpPr>
        <p:spPr>
          <a:xfrm>
            <a:off x="4226911" y="3900375"/>
            <a:ext cx="184056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Digitization</a:t>
            </a:r>
            <a:endParaRPr lang="nl-NL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Rechthoek 18"/>
          <p:cNvSpPr/>
          <p:nvPr/>
        </p:nvSpPr>
        <p:spPr>
          <a:xfrm>
            <a:off x="5123119" y="2005496"/>
            <a:ext cx="133081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Storage</a:t>
            </a:r>
          </a:p>
        </p:txBody>
      </p:sp>
      <p:sp>
        <p:nvSpPr>
          <p:cNvPr id="20" name="Rechthoek 19"/>
          <p:cNvSpPr/>
          <p:nvPr/>
        </p:nvSpPr>
        <p:spPr>
          <a:xfrm>
            <a:off x="4580424" y="4700244"/>
            <a:ext cx="151996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Metadata</a:t>
            </a:r>
          </a:p>
        </p:txBody>
      </p:sp>
      <p:sp>
        <p:nvSpPr>
          <p:cNvPr id="21" name="Rechthoek 20"/>
          <p:cNvSpPr/>
          <p:nvPr/>
        </p:nvSpPr>
        <p:spPr>
          <a:xfrm>
            <a:off x="5939994" y="5063583"/>
            <a:ext cx="279756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Quality</a:t>
            </a:r>
            <a:r>
              <a:rPr lang="nl-NL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of content</a:t>
            </a:r>
          </a:p>
        </p:txBody>
      </p:sp>
      <p:sp>
        <p:nvSpPr>
          <p:cNvPr id="22" name="Rechthoek 21"/>
          <p:cNvSpPr/>
          <p:nvPr/>
        </p:nvSpPr>
        <p:spPr>
          <a:xfrm>
            <a:off x="4286257" y="5584372"/>
            <a:ext cx="319831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Access </a:t>
            </a:r>
            <a:r>
              <a:rPr lang="nl-NL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to</a:t>
            </a:r>
            <a:r>
              <a:rPr lang="nl-NL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resources</a:t>
            </a:r>
          </a:p>
        </p:txBody>
      </p:sp>
      <p:sp>
        <p:nvSpPr>
          <p:cNvPr id="23" name="Rechthoek 22"/>
          <p:cNvSpPr/>
          <p:nvPr/>
        </p:nvSpPr>
        <p:spPr>
          <a:xfrm>
            <a:off x="4656730" y="6023666"/>
            <a:ext cx="288732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Customer </a:t>
            </a:r>
            <a:r>
              <a:rPr lang="nl-NL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network</a:t>
            </a:r>
            <a:endParaRPr lang="nl-NL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-46559" y="6636544"/>
            <a:ext cx="240001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800" b="1" dirty="0">
                <a:latin typeface="+mn-lt"/>
                <a:ea typeface="Times New Roman" panose="02020603050405020304" pitchFamily="18" charset="0"/>
              </a:rPr>
              <a:t>Photo: </a:t>
            </a:r>
            <a:r>
              <a:rPr lang="nl-NL" sz="800" b="1" dirty="0" err="1">
                <a:latin typeface="+mn-lt"/>
                <a:ea typeface="Times New Roman" panose="02020603050405020304" pitchFamily="18" charset="0"/>
              </a:rPr>
              <a:t>Know</a:t>
            </a:r>
            <a:r>
              <a:rPr lang="nl-NL" sz="800" b="1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nl-NL" sz="800" b="1" dirty="0" err="1">
                <a:latin typeface="+mn-lt"/>
                <a:ea typeface="Times New Roman" panose="02020603050405020304" pitchFamily="18" charset="0"/>
              </a:rPr>
              <a:t>your</a:t>
            </a:r>
            <a:r>
              <a:rPr lang="nl-NL" sz="800" b="1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nl-NL" sz="800" b="1" dirty="0" err="1">
                <a:latin typeface="+mn-lt"/>
                <a:ea typeface="Times New Roman" panose="02020603050405020304" pitchFamily="18" charset="0"/>
              </a:rPr>
              <a:t>strenght</a:t>
            </a:r>
            <a:r>
              <a:rPr lang="nl-NL" sz="800" b="1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nl-NL" sz="800" b="1" dirty="0" err="1">
                <a:latin typeface="+mn-lt"/>
                <a:ea typeface="Times New Roman" panose="02020603050405020304" pitchFamily="18" charset="0"/>
              </a:rPr>
              <a:t>and</a:t>
            </a:r>
            <a:r>
              <a:rPr lang="nl-NL" sz="800" b="1" dirty="0">
                <a:latin typeface="+mn-lt"/>
                <a:ea typeface="Times New Roman" panose="02020603050405020304" pitchFamily="18" charset="0"/>
              </a:rPr>
              <a:t> you </a:t>
            </a:r>
            <a:r>
              <a:rPr lang="nl-NL" sz="800" b="1" dirty="0" err="1">
                <a:latin typeface="+mn-lt"/>
                <a:ea typeface="Times New Roman" panose="02020603050405020304" pitchFamily="18" charset="0"/>
              </a:rPr>
              <a:t>will</a:t>
            </a:r>
            <a:r>
              <a:rPr lang="nl-NL" sz="800" b="1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nl-NL" sz="800" b="1" dirty="0" err="1">
                <a:latin typeface="+mn-lt"/>
                <a:ea typeface="Times New Roman" panose="02020603050405020304" pitchFamily="18" charset="0"/>
              </a:rPr>
              <a:t>grow</a:t>
            </a:r>
            <a:endParaRPr lang="nl-NL" sz="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5847922"/>
      </p:ext>
    </p:extLst>
  </p:cSld>
  <p:clrMapOvr>
    <a:masterClrMapping/>
  </p:clrMapOvr>
  <p:transition advClick="0"/>
</p:sld>
</file>

<file path=ppt/theme/theme1.xml><?xml version="1.0" encoding="utf-8"?>
<a:theme xmlns:a="http://schemas.openxmlformats.org/drawingml/2006/main" name="VU 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ek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12546</TotalTime>
  <Words>1606</Words>
  <Application>Microsoft Office PowerPoint</Application>
  <PresentationFormat>Diavetítés a képernyőre (4:3 oldalarány)</PresentationFormat>
  <Paragraphs>280</Paragraphs>
  <Slides>20</Slides>
  <Notes>5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1" baseType="lpstr">
      <vt:lpstr>VU thema</vt:lpstr>
      <vt:lpstr>PowerPoint-bemutató</vt:lpstr>
      <vt:lpstr>A short introduction</vt:lpstr>
      <vt:lpstr>How it used to be: The library, a dedicated role in a linear research workflow</vt:lpstr>
      <vt:lpstr>2010-2013: bad signs for the VU library (1)</vt:lpstr>
      <vt:lpstr>2010-2013: bad signs for the VU library (2)</vt:lpstr>
      <vt:lpstr>Important management lessons learned</vt:lpstr>
      <vt:lpstr>What do researchers need?</vt:lpstr>
      <vt:lpstr>The library can Flourish, even in rough conditions</vt:lpstr>
      <vt:lpstr>The library can Flourish, even in rough conditions</vt:lpstr>
      <vt:lpstr>The library can flourish, even in rough conditions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vrije universiteit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heleen ten voorde ten Voorde</dc:creator>
  <cp:lastModifiedBy>Dorina Balázsi</cp:lastModifiedBy>
  <cp:revision>433</cp:revision>
  <cp:lastPrinted>2011-04-28T21:53:15Z</cp:lastPrinted>
  <dcterms:created xsi:type="dcterms:W3CDTF">2011-05-02T06:59:37Z</dcterms:created>
  <dcterms:modified xsi:type="dcterms:W3CDTF">2020-08-17T21:54:24Z</dcterms:modified>
</cp:coreProperties>
</file>