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60" r:id="rId4"/>
    <p:sldId id="262" r:id="rId5"/>
    <p:sldId id="261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4848"/>
    <a:srgbClr val="828282"/>
    <a:srgbClr val="004F76"/>
    <a:srgbClr val="FFB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94" autoAdjust="0"/>
    <p:restoredTop sz="94692" autoAdjust="0"/>
  </p:normalViewPr>
  <p:slideViewPr>
    <p:cSldViewPr>
      <p:cViewPr>
        <p:scale>
          <a:sx n="101" d="100"/>
          <a:sy n="101" d="100"/>
        </p:scale>
        <p:origin x="-9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95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handoutMaster" Target="handoutMasters/handoutMaster1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159A3-965B-4F62-B224-39D7F21CA469}" type="datetimeFigureOut">
              <a:rPr lang="hu-HU" smtClean="0"/>
              <a:t>2020. 08. 17.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B8EF4-76EF-4FC8-9A7F-42F5A3BFEF4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7106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D365D-4ED0-49F5-946E-60803CF654D0}" type="datetimeFigureOut">
              <a:rPr lang="hu-HU" smtClean="0"/>
              <a:t>2020. 08. 17.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D649A-08E0-4027-9851-E67915EEDBC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86553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D649A-08E0-4027-9851-E67915EEDBC0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6782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D649A-08E0-4027-9851-E67915EEDBC0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6782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D649A-08E0-4027-9851-E67915EEDBC0}" type="slidenum">
              <a:rPr lang="hu-HU" smtClean="0"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6782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D649A-08E0-4027-9851-E67915EEDBC0}" type="slidenum">
              <a:rPr lang="hu-HU" smtClean="0"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6782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D649A-08E0-4027-9851-E67915EEDBC0}" type="slidenum">
              <a:rPr lang="hu-HU" smtClean="0"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6782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D649A-08E0-4027-9851-E67915EEDBC0}" type="slidenum">
              <a:rPr lang="hu-HU" smtClean="0"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6782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D649A-08E0-4027-9851-E67915EEDBC0}" type="slidenum">
              <a:rPr lang="hu-HU" smtClean="0"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6782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D649A-08E0-4027-9851-E67915EEDBC0}" type="slidenum">
              <a:rPr lang="hu-HU" smtClean="0"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6782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DB5F-BA08-48FE-A16E-E9FAE4ABDD16}" type="datetimeFigureOut">
              <a:rPr lang="hu-HU" smtClean="0"/>
              <a:t>2020. 08. 17.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F485-84E2-49A3-B356-0C2867E97BF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0053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DB5F-BA08-48FE-A16E-E9FAE4ABDD16}" type="datetimeFigureOut">
              <a:rPr lang="hu-HU" smtClean="0"/>
              <a:t>2020. 08. 17.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F485-84E2-49A3-B356-0C2867E97BF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4488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DB5F-BA08-48FE-A16E-E9FAE4ABDD16}" type="datetimeFigureOut">
              <a:rPr lang="hu-HU" smtClean="0"/>
              <a:t>2020. 08. 17.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F485-84E2-49A3-B356-0C2867E97BF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024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DB5F-BA08-48FE-A16E-E9FAE4ABDD16}" type="datetimeFigureOut">
              <a:rPr lang="hu-HU" smtClean="0"/>
              <a:t>2020. 08. 17.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F485-84E2-49A3-B356-0C2867E97BF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04394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DB5F-BA08-48FE-A16E-E9FAE4ABDD16}" type="datetimeFigureOut">
              <a:rPr lang="hu-HU" smtClean="0"/>
              <a:t>2020. 08. 17.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F485-84E2-49A3-B356-0C2867E97BF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0556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DB5F-BA08-48FE-A16E-E9FAE4ABDD16}" type="datetimeFigureOut">
              <a:rPr lang="hu-HU" smtClean="0"/>
              <a:t>2020. 08. 17.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F485-84E2-49A3-B356-0C2867E97BF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7107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DB5F-BA08-48FE-A16E-E9FAE4ABDD16}" type="datetimeFigureOut">
              <a:rPr lang="hu-HU" smtClean="0"/>
              <a:t>2020. 08. 17.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F485-84E2-49A3-B356-0C2867E97BF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4349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DB5F-BA08-48FE-A16E-E9FAE4ABDD16}" type="datetimeFigureOut">
              <a:rPr lang="hu-HU" smtClean="0"/>
              <a:t>2020. 08. 17.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F485-84E2-49A3-B356-0C2867E97BF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751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DB5F-BA08-48FE-A16E-E9FAE4ABDD16}" type="datetimeFigureOut">
              <a:rPr lang="hu-HU" smtClean="0"/>
              <a:t>2020. 08. 17.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F485-84E2-49A3-B356-0C2867E97BF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2322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DB5F-BA08-48FE-A16E-E9FAE4ABDD16}" type="datetimeFigureOut">
              <a:rPr lang="hu-HU" smtClean="0"/>
              <a:t>2020. 08. 17.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F485-84E2-49A3-B356-0C2867E97BF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226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DB5F-BA08-48FE-A16E-E9FAE4ABDD16}" type="datetimeFigureOut">
              <a:rPr lang="hu-HU" smtClean="0"/>
              <a:t>2020. 08. 17.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F485-84E2-49A3-B356-0C2867E97BF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158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FDB5F-BA08-48FE-A16E-E9FAE4ABDD16}" type="datetimeFigureOut">
              <a:rPr lang="hu-HU" smtClean="0"/>
              <a:t>2020. 08. 17.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EF485-84E2-49A3-B356-0C2867E97BF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1548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15616" y="2636912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484848"/>
                </a:solidFill>
                <a:latin typeface="Arial Narrow" panose="020B0606020202030204" pitchFamily="34" charset="0"/>
              </a:rPr>
              <a:t>A kutatástámogatás kérdőjelei – </a:t>
            </a:r>
            <a:r>
              <a:rPr lang="hu-HU" sz="2800" b="1" dirty="0" err="1">
                <a:solidFill>
                  <a:srgbClr val="484848"/>
                </a:solidFill>
                <a:latin typeface="Arial Narrow" panose="020B0606020202030204" pitchFamily="34" charset="0"/>
              </a:rPr>
              <a:t>Corvinus</a:t>
            </a:r>
            <a:r>
              <a:rPr lang="hu-HU" sz="2800" b="1" dirty="0">
                <a:solidFill>
                  <a:srgbClr val="484848"/>
                </a:solidFill>
                <a:latin typeface="Arial Narrow" panose="020B0606020202030204" pitchFamily="34" charset="0"/>
              </a:rPr>
              <a:t> Egyetem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140573" y="4805488"/>
            <a:ext cx="52565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b="1" dirty="0">
                <a:solidFill>
                  <a:srgbClr val="484848"/>
                </a:solidFill>
                <a:latin typeface="Arial Narrow" pitchFamily="34" charset="0"/>
              </a:rPr>
              <a:t>Nyitott tudomány a magyar tudományos életben</a:t>
            </a:r>
          </a:p>
          <a:p>
            <a:r>
              <a:rPr lang="hu-HU" sz="1500" b="1" dirty="0">
                <a:solidFill>
                  <a:srgbClr val="484848"/>
                </a:solidFill>
                <a:latin typeface="Arial Narrow" pitchFamily="34" charset="0"/>
              </a:rPr>
              <a:t>Budapest, BCE Egyetemi Könyvtár, 2016. március 3.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115616" y="3645024"/>
            <a:ext cx="4618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484848"/>
                </a:solidFill>
                <a:latin typeface="Arial Narrow" panose="020B0606020202030204" pitchFamily="34" charset="0"/>
              </a:rPr>
              <a:t>Nagy Zsuzsanna</a:t>
            </a:r>
          </a:p>
          <a:p>
            <a:r>
              <a:rPr lang="hu-HU" dirty="0">
                <a:solidFill>
                  <a:srgbClr val="484848"/>
                </a:solidFill>
                <a:latin typeface="Arial Narrow" panose="020B0606020202030204" pitchFamily="34" charset="0"/>
              </a:rPr>
              <a:t>Budapesti </a:t>
            </a:r>
            <a:r>
              <a:rPr lang="hu-HU" dirty="0" err="1">
                <a:solidFill>
                  <a:srgbClr val="484848"/>
                </a:solidFill>
                <a:latin typeface="Arial Narrow" panose="020B0606020202030204" pitchFamily="34" charset="0"/>
              </a:rPr>
              <a:t>Corvinus</a:t>
            </a:r>
            <a:r>
              <a:rPr lang="hu-HU" dirty="0">
                <a:solidFill>
                  <a:srgbClr val="484848"/>
                </a:solidFill>
                <a:latin typeface="Arial Narrow" panose="020B0606020202030204" pitchFamily="34" charset="0"/>
              </a:rPr>
              <a:t> Egyetem Egyetemi Könyvtár </a:t>
            </a:r>
          </a:p>
        </p:txBody>
      </p:sp>
    </p:spTree>
    <p:extLst>
      <p:ext uri="{BB962C8B-B14F-4D97-AF65-F5344CB8AC3E}">
        <p14:creationId xmlns:p14="http://schemas.microsoft.com/office/powerpoint/2010/main" val="126948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080522" y="90872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rgbClr val="484848"/>
                </a:solidFill>
                <a:latin typeface="Arial Narrow" panose="020B0606020202030204" pitchFamily="34" charset="0"/>
              </a:rPr>
              <a:t>Szervezeti keretek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899592" y="1556792"/>
            <a:ext cx="7200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2007-től szakterületként új feladat: tanszéki kapcsolattartás (tájékoztatással együtt)</a:t>
            </a: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2012-től osztályként: Oktatás- és kutatástámogató osztály</a:t>
            </a:r>
          </a:p>
          <a:p>
            <a:pPr marL="742950" lvl="1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a karokkal, képzésekkel való zavartalan együttműködés biztosítása, az igények és információk közvetítése;</a:t>
            </a:r>
          </a:p>
          <a:p>
            <a:pPr marL="742950" lvl="1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a szolgáltatási </a:t>
            </a:r>
            <a:r>
              <a:rPr lang="hu-HU" sz="2000" dirty="0" err="1">
                <a:solidFill>
                  <a:srgbClr val="484848"/>
                </a:solidFill>
                <a:latin typeface="Arial Narrow" panose="020B0606020202030204" pitchFamily="34" charset="0"/>
              </a:rPr>
              <a:t>perszonalizáció</a:t>
            </a: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 elvégzése, elsősorban az Egyetem oktatói számára;</a:t>
            </a:r>
          </a:p>
          <a:p>
            <a:pPr marL="742950" lvl="1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a kutatások és kutatás-nyilvántartási tevékenység támogatása;</a:t>
            </a:r>
          </a:p>
          <a:p>
            <a:pPr marL="742950" lvl="1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az információs írástudás oktatása, információ használati ismeretek és készségek közvetítése</a:t>
            </a: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2015-től pluszként </a:t>
            </a:r>
            <a:r>
              <a:rPr lang="hu-HU" sz="2000" dirty="0" err="1">
                <a:solidFill>
                  <a:srgbClr val="484848"/>
                </a:solidFill>
                <a:latin typeface="Arial Narrow" panose="020B0606020202030204" pitchFamily="34" charset="0"/>
              </a:rPr>
              <a:t>tudománymetriai</a:t>
            </a: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 szolgáltatások nyújtása, fokozatszerzési és pályázati tevékenység </a:t>
            </a:r>
            <a:r>
              <a:rPr lang="hu-HU" sz="2000" dirty="0" err="1">
                <a:solidFill>
                  <a:srgbClr val="484848"/>
                </a:solidFill>
                <a:latin typeface="Arial Narrow" panose="020B0606020202030204" pitchFamily="34" charset="0"/>
              </a:rPr>
              <a:t>bibliometriai</a:t>
            </a: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 támogatása;</a:t>
            </a:r>
          </a:p>
          <a:p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Párhuzamosan: Elektronikus tartalomkezelési és könyvtári informatikai osztály – </a:t>
            </a:r>
            <a:r>
              <a:rPr lang="hu-HU" sz="2000" dirty="0" err="1">
                <a:solidFill>
                  <a:srgbClr val="484848"/>
                </a:solidFill>
                <a:latin typeface="Arial Narrow" panose="020B0606020202030204" pitchFamily="34" charset="0"/>
              </a:rPr>
              <a:t>repozitórium</a:t>
            </a: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 működtetése, nyílt hozzáférés, tanácsadás</a:t>
            </a:r>
          </a:p>
          <a:p>
            <a:br>
              <a:rPr lang="hu-HU" dirty="0">
                <a:solidFill>
                  <a:srgbClr val="484848"/>
                </a:solidFill>
              </a:rPr>
            </a:br>
            <a:endParaRPr lang="hu-HU" dirty="0">
              <a:solidFill>
                <a:srgbClr val="4848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50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080522" y="90872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rgbClr val="484848"/>
                </a:solidFill>
                <a:latin typeface="Arial Narrow" panose="020B0606020202030204" pitchFamily="34" charset="0"/>
              </a:rPr>
              <a:t>Működés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899592" y="1556792"/>
            <a:ext cx="72008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Valóságos tevékenységek</a:t>
            </a: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tájékoztatás és információgyűjtés (KÖD…)</a:t>
            </a: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gyarapítási lehetőségek, konkrét kérések </a:t>
            </a: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publikációs nyilvántartás (egyetemi, majd MTMT – új feladat, fegyelem?)</a:t>
            </a: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publikációs, </a:t>
            </a:r>
            <a:r>
              <a:rPr lang="hu-HU" sz="2000" dirty="0" err="1">
                <a:solidFill>
                  <a:srgbClr val="484848"/>
                </a:solidFill>
                <a:latin typeface="Arial Narrow" panose="020B0606020202030204" pitchFamily="34" charset="0"/>
              </a:rPr>
              <a:t>tudománymetriai</a:t>
            </a: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 tanácsadás (új terület)</a:t>
            </a: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fokozatszerzési eljárás támogatása (extrém kérések is</a:t>
            </a: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r>
              <a:rPr lang="hu-HU" sz="2000" dirty="0" err="1">
                <a:solidFill>
                  <a:srgbClr val="484848"/>
                </a:solidFill>
                <a:latin typeface="Arial Narrow" panose="020B0606020202030204" pitchFamily="34" charset="0"/>
              </a:rPr>
              <a:t>repozitórium</a:t>
            </a: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 építése, felvilágosítás, OA népszerűsítés (idegenkedés, ismerethiány - szellemi tulajdonjogok)</a:t>
            </a: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publikáció menedzsment/tudományos önmenedzselés módszertan – alkalmazások, közzététel, tudományos közösségi hálózatok (</a:t>
            </a:r>
            <a:r>
              <a:rPr lang="hu-HU" sz="2000" dirty="0" err="1">
                <a:solidFill>
                  <a:srgbClr val="484848"/>
                </a:solidFill>
                <a:latin typeface="Arial Narrow" panose="020B0606020202030204" pitchFamily="34" charset="0"/>
              </a:rPr>
              <a:t>ResearchGate</a:t>
            </a: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, </a:t>
            </a:r>
            <a:r>
              <a:rPr lang="hu-HU" sz="2000" dirty="0" err="1">
                <a:solidFill>
                  <a:srgbClr val="484848"/>
                </a:solidFill>
                <a:latin typeface="Arial Narrow" panose="020B0606020202030204" pitchFamily="34" charset="0"/>
              </a:rPr>
              <a:t>Academia.edu</a:t>
            </a: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, </a:t>
            </a:r>
            <a:r>
              <a:rPr lang="hu-HU" sz="2000" dirty="0" err="1">
                <a:solidFill>
                  <a:srgbClr val="484848"/>
                </a:solidFill>
                <a:latin typeface="Arial Narrow" panose="020B0606020202030204" pitchFamily="34" charset="0"/>
              </a:rPr>
              <a:t>LinkedIn</a:t>
            </a: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, </a:t>
            </a:r>
            <a:r>
              <a:rPr lang="hu-HU" sz="2000" dirty="0" err="1">
                <a:solidFill>
                  <a:srgbClr val="484848"/>
                </a:solidFill>
                <a:latin typeface="Arial Narrow" panose="020B0606020202030204" pitchFamily="34" charset="0"/>
              </a:rPr>
              <a:t>Mendeley</a:t>
            </a: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, hol-mit, mire jó, ), új értékelési filozófia – </a:t>
            </a:r>
            <a:r>
              <a:rPr lang="hu-HU" sz="2000" dirty="0" err="1">
                <a:solidFill>
                  <a:srgbClr val="484848"/>
                </a:solidFill>
                <a:latin typeface="Arial Narrow" panose="020B0606020202030204" pitchFamily="34" charset="0"/>
              </a:rPr>
              <a:t>altmetrics</a:t>
            </a: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 (egyedi hatásmérés, társadalmi hatás)</a:t>
            </a: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szellemi tulajdonjogok ismeretterjesztés – saját művek, oktatásban felhasznált anyagok</a:t>
            </a:r>
            <a:br>
              <a:rPr lang="hu-HU" dirty="0">
                <a:solidFill>
                  <a:srgbClr val="484848"/>
                </a:solidFill>
              </a:rPr>
            </a:br>
            <a:endParaRPr lang="hu-HU" dirty="0">
              <a:solidFill>
                <a:srgbClr val="4848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555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080522" y="90872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rgbClr val="484848"/>
                </a:solidFill>
                <a:latin typeface="Arial Narrow" panose="020B0606020202030204" pitchFamily="34" charset="0"/>
              </a:rPr>
              <a:t>Gyakorlati tapasztalatok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899592" y="1556792"/>
            <a:ext cx="72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kapcsolatok esetlegessége (személyfüggő, tanszékvezető szerepe)</a:t>
            </a: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könyvtárosok megítélése változó</a:t>
            </a: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MTMT dominanciája – a kutatástámogatás legfőbb terepe, adatbevitel és korrekció is, tervezhetetlen munkaterhelés)</a:t>
            </a: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r>
              <a:rPr lang="hu-HU" sz="2000" dirty="0" err="1">
                <a:solidFill>
                  <a:srgbClr val="484848"/>
                </a:solidFill>
                <a:latin typeface="Arial Narrow" panose="020B0606020202030204" pitchFamily="34" charset="0"/>
              </a:rPr>
              <a:t>repozitóriumi</a:t>
            </a: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 tartalom lassú bővülése, </a:t>
            </a: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oktatók-kutatók érdeklődése csekély, túl nagy oktatási terhelés, szabályok figyelmen kívül hagyása, teljesítményértékelési rendszer,…</a:t>
            </a:r>
            <a:b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</a:br>
            <a:endParaRPr lang="hu-HU" sz="2000" dirty="0">
              <a:solidFill>
                <a:srgbClr val="484848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396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080522" y="90872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rgbClr val="484848"/>
                </a:solidFill>
                <a:latin typeface="Arial Narrow" panose="020B0606020202030204" pitchFamily="34" charset="0"/>
              </a:rPr>
              <a:t>Nehézségek, veszélyek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899592" y="1556792"/>
            <a:ext cx="72008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Mi hiányzik könyvtári oldalon</a:t>
            </a: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a kutatási munkafolyamat ismerete</a:t>
            </a: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tudományterület ismerete</a:t>
            </a: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biztos nyelvtudás (angol)</a:t>
            </a: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tudománypolitika ismerete (nemcsak könyvtári oldalon)</a:t>
            </a: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önbizalom</a:t>
            </a:r>
          </a:p>
          <a:p>
            <a:pPr>
              <a:buClr>
                <a:srgbClr val="FFBC2D"/>
              </a:buClr>
            </a:pPr>
            <a:endParaRPr lang="hu-HU" dirty="0">
              <a:solidFill>
                <a:srgbClr val="484848"/>
              </a:solidFill>
            </a:endParaRPr>
          </a:p>
          <a:p>
            <a:pPr>
              <a:buClr>
                <a:srgbClr val="FFBC2D"/>
              </a:buClr>
            </a:pP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Szervezeti problémák</a:t>
            </a: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intézményi politikák hiánya (OA mandátum, kutatási politika, OA finanszírozási)</a:t>
            </a: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intézményi megoldások korszerűtlensége (nincs kutatási információs rendszer, CRIS)</a:t>
            </a: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kutatás = pályázat ???</a:t>
            </a: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kutatói motiváció</a:t>
            </a:r>
            <a:endParaRPr lang="hu-HU" dirty="0">
              <a:solidFill>
                <a:srgbClr val="484848"/>
              </a:solidFill>
            </a:endParaRPr>
          </a:p>
          <a:p>
            <a:pPr>
              <a:buClr>
                <a:srgbClr val="FFBC2D"/>
              </a:buClr>
            </a:pPr>
            <a:endParaRPr lang="hu-HU" dirty="0">
              <a:solidFill>
                <a:srgbClr val="484848"/>
              </a:solidFill>
            </a:endParaRP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endParaRPr lang="hu-HU" dirty="0">
              <a:solidFill>
                <a:srgbClr val="4848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61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080522" y="90872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rgbClr val="484848"/>
                </a:solidFill>
                <a:latin typeface="Arial Narrow" panose="020B0606020202030204" pitchFamily="34" charset="0"/>
              </a:rPr>
              <a:t>Nehézségek, veszélyek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899592" y="1556792"/>
            <a:ext cx="72008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A tudománypolitika irányítási jellemzői (országos)</a:t>
            </a: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erősen központosított tudományértékelési rendszer (MTMT alapján, jogszabályok, kötelező előírások)</a:t>
            </a: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koherencia hiánya (52 változásjegyzék az </a:t>
            </a:r>
            <a:r>
              <a:rPr lang="hu-HU" sz="2000" dirty="0" err="1">
                <a:solidFill>
                  <a:srgbClr val="484848"/>
                </a:solidFill>
                <a:latin typeface="Arial Narrow" panose="020B0606020202030204" pitchFamily="34" charset="0"/>
              </a:rPr>
              <a:t>MTMT-ben</a:t>
            </a: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, …)</a:t>
            </a: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küzdelem a különböző tudományterületek sajátosságaival, sőt művészeti doktori iskolák is</a:t>
            </a: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párhuzamos nyilvántartások, értékelések, mutatók (MTMT és ODT publikációs oldal, folyóiratrangsorok, pl. 9 lista az MTA IX. osztályában + egyetemi doktori iskolákban, értékelő táblázatok: általános, összefoglaló, szakterületi, NKFIH…, nyilvános felület, szerzői munkafelület…)</a:t>
            </a: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r>
              <a:rPr lang="hu-HU" sz="2000" dirty="0" err="1">
                <a:solidFill>
                  <a:srgbClr val="484848"/>
                </a:solidFill>
                <a:latin typeface="Arial Narrow" panose="020B0606020202030204" pitchFamily="34" charset="0"/>
              </a:rPr>
              <a:t>MTMT-ben</a:t>
            </a: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 széttagolt feladatok és felelősségek – szerző – adminisztrátor- könyvtáros </a:t>
            </a:r>
            <a:r>
              <a:rPr lang="hu-HU" sz="2000" dirty="0" err="1">
                <a:solidFill>
                  <a:srgbClr val="484848"/>
                </a:solidFill>
                <a:latin typeface="Arial Narrow" panose="020B0606020202030204" pitchFamily="34" charset="0"/>
              </a:rPr>
              <a:t>-központi</a:t>
            </a: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 </a:t>
            </a:r>
            <a:r>
              <a:rPr lang="hu-HU" sz="2000" dirty="0" err="1">
                <a:solidFill>
                  <a:srgbClr val="484848"/>
                </a:solidFill>
                <a:latin typeface="Arial Narrow" panose="020B0606020202030204" pitchFamily="34" charset="0"/>
              </a:rPr>
              <a:t>admnisztrátor</a:t>
            </a: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 - ODT munkatárs-értékelő bizottság…</a:t>
            </a:r>
          </a:p>
          <a:p>
            <a:pPr>
              <a:buClr>
                <a:srgbClr val="FFBC2D"/>
              </a:buClr>
            </a:pPr>
            <a:endParaRPr lang="hu-HU" dirty="0">
              <a:solidFill>
                <a:srgbClr val="484848"/>
              </a:solidFill>
            </a:endParaRPr>
          </a:p>
          <a:p>
            <a:pPr>
              <a:buClr>
                <a:srgbClr val="FFBC2D"/>
              </a:buClr>
            </a:pPr>
            <a:endParaRPr lang="hu-HU" dirty="0">
              <a:solidFill>
                <a:srgbClr val="484848"/>
              </a:solidFill>
            </a:endParaRP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endParaRPr lang="hu-HU" dirty="0">
              <a:solidFill>
                <a:srgbClr val="4848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7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080522" y="90872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rgbClr val="484848"/>
                </a:solidFill>
                <a:latin typeface="Arial Narrow" panose="020B0606020202030204" pitchFamily="34" charset="0"/>
              </a:rPr>
              <a:t>Könyvtárosi dilemmák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899592" y="1556792"/>
            <a:ext cx="7200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szakosodás mértéke – csak kutatástámogatás? (több és frissebb tudás a területen – kitekintés és alkalmazhatóság csökken)</a:t>
            </a: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kettős ill. bizonytalan lojalitás (könyvtár – oktató, tanszék)</a:t>
            </a: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asszisztensi szerep vs. szakmai tanácsadás</a:t>
            </a: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több elismerés, nagyobb elégedettség a személyes segítségadásban</a:t>
            </a: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bizonytalanság a fogadó oldalon is – munkaköri kötelesség vagy egyéni szívességek</a:t>
            </a: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könyvtárosi munka vs. díjazásért végzett magánmunka</a:t>
            </a: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a könyvtárosi magánmunka finanszírozása (egyetemi keret, kutatási keret, egyéb…?)</a:t>
            </a: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lemondhat-e a könyvtár munkatársak munkájának szervezéséről?</a:t>
            </a:r>
          </a:p>
          <a:p>
            <a:pPr>
              <a:buClr>
                <a:srgbClr val="FFBC2D"/>
              </a:buClr>
            </a:pPr>
            <a:endParaRPr lang="hu-HU" dirty="0">
              <a:solidFill>
                <a:srgbClr val="484848"/>
              </a:solidFill>
            </a:endParaRP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endParaRPr lang="hu-HU" dirty="0">
              <a:solidFill>
                <a:srgbClr val="484848"/>
              </a:solidFill>
            </a:endParaRPr>
          </a:p>
          <a:p>
            <a:pPr>
              <a:buClr>
                <a:srgbClr val="FFBC2D"/>
              </a:buClr>
            </a:pPr>
            <a:endParaRPr lang="hu-HU" dirty="0">
              <a:solidFill>
                <a:srgbClr val="484848"/>
              </a:solidFill>
            </a:endParaRP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endParaRPr lang="hu-HU" dirty="0">
              <a:solidFill>
                <a:srgbClr val="4848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13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080522" y="90872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rgbClr val="484848"/>
                </a:solidFill>
                <a:latin typeface="Arial Narrow" panose="020B0606020202030204" pitchFamily="34" charset="0"/>
              </a:rPr>
              <a:t>Tovább…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899592" y="1556792"/>
            <a:ext cx="72008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részvétel a kutatási adatkezelésben</a:t>
            </a: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könyvtárosi tudás, készségek fejlesztése</a:t>
            </a: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kutatás kiterjesztése a hallgatókra</a:t>
            </a: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484848"/>
                </a:solidFill>
                <a:latin typeface="Arial Narrow" panose="020B0606020202030204" pitchFamily="34" charset="0"/>
              </a:rPr>
              <a:t>intézményi kutatástámogatás (nemcsak egyéni) – politikák kidolgozása, alkalmazások ajánlása, háttér szolgáltatások, elemzések</a:t>
            </a: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endParaRPr lang="hu-HU" sz="2000" dirty="0">
              <a:solidFill>
                <a:srgbClr val="484848"/>
              </a:solidFill>
              <a:latin typeface="Arial Narrow" panose="020B0606020202030204" pitchFamily="34" charset="0"/>
            </a:endParaRP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endParaRPr lang="hu-HU" dirty="0">
              <a:solidFill>
                <a:srgbClr val="484848"/>
              </a:solidFill>
              <a:latin typeface="Arial Narrow" panose="020B0606020202030204" pitchFamily="34" charset="0"/>
            </a:endParaRPr>
          </a:p>
          <a:p>
            <a:pPr algn="ctr">
              <a:buClr>
                <a:srgbClr val="FFBC2D"/>
              </a:buClr>
            </a:pPr>
            <a:r>
              <a:rPr lang="hu-HU" sz="2800" b="1" dirty="0">
                <a:solidFill>
                  <a:srgbClr val="484848"/>
                </a:solidFill>
                <a:latin typeface="Arial Narrow" panose="020B0606020202030204" pitchFamily="34" charset="0"/>
              </a:rPr>
              <a:t>???</a:t>
            </a: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endParaRPr lang="hu-HU" dirty="0">
              <a:solidFill>
                <a:srgbClr val="484848"/>
              </a:solidFill>
            </a:endParaRP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endParaRPr lang="hu-HU" dirty="0">
              <a:solidFill>
                <a:srgbClr val="484848"/>
              </a:solidFill>
            </a:endParaRP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endParaRPr lang="hu-HU" dirty="0">
              <a:solidFill>
                <a:srgbClr val="484848"/>
              </a:solidFill>
            </a:endParaRPr>
          </a:p>
          <a:p>
            <a:pPr>
              <a:buClr>
                <a:srgbClr val="FFBC2D"/>
              </a:buClr>
            </a:pPr>
            <a:endParaRPr lang="hu-HU" dirty="0">
              <a:solidFill>
                <a:srgbClr val="484848"/>
              </a:solidFill>
            </a:endParaRPr>
          </a:p>
          <a:p>
            <a:pPr>
              <a:buClr>
                <a:srgbClr val="FFBC2D"/>
              </a:buClr>
            </a:pPr>
            <a:endParaRPr lang="hu-HU" dirty="0">
              <a:solidFill>
                <a:srgbClr val="484848"/>
              </a:solidFill>
            </a:endParaRPr>
          </a:p>
          <a:p>
            <a:pPr marL="285750" indent="-285750">
              <a:buClr>
                <a:srgbClr val="FFBC2D"/>
              </a:buClr>
              <a:buFont typeface="Wingdings" panose="05000000000000000000" pitchFamily="2" charset="2"/>
              <a:buChar char="Ø"/>
            </a:pPr>
            <a:endParaRPr lang="hu-HU" dirty="0">
              <a:solidFill>
                <a:srgbClr val="4848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99788"/>
      </p:ext>
    </p:extLst>
  </p:cSld>
  <p:clrMapOvr>
    <a:masterClrMapping/>
  </p:clrMapOvr>
</p:sld>
</file>

<file path=ppt/theme/theme1.xml><?xml version="1.0" encoding="utf-8"?>
<a:theme xmlns:a="http://schemas.openxmlformats.org/drawingml/2006/main" name="sablon_min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sablon_minta</Template>
  <TotalTime>1936</TotalTime>
  <Words>571</Words>
  <Application>Microsoft Office PowerPoint</Application>
  <PresentationFormat>Diavetítés a képernyőre (4:3 oldalarány)</PresentationFormat>
  <Paragraphs>83</Paragraphs>
  <Slides>8</Slides>
  <Notes>8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sablon_minta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Budapesti Corvinus Egyetem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tmoricz</dc:creator>
  <cp:lastModifiedBy>Dorina Balázsi</cp:lastModifiedBy>
  <cp:revision>33</cp:revision>
  <dcterms:created xsi:type="dcterms:W3CDTF">2015-09-02T11:55:43Z</dcterms:created>
  <dcterms:modified xsi:type="dcterms:W3CDTF">2020-08-17T21:54:47Z</dcterms:modified>
</cp:coreProperties>
</file>