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93" r:id="rId3"/>
    <p:sldId id="290" r:id="rId4"/>
    <p:sldId id="291" r:id="rId5"/>
    <p:sldId id="285" r:id="rId6"/>
    <p:sldId id="279" r:id="rId7"/>
    <p:sldId id="280" r:id="rId8"/>
    <p:sldId id="281" r:id="rId9"/>
    <p:sldId id="282" r:id="rId10"/>
    <p:sldId id="284" r:id="rId11"/>
    <p:sldId id="260" r:id="rId12"/>
    <p:sldId id="295" r:id="rId13"/>
    <p:sldId id="294" r:id="rId14"/>
    <p:sldId id="278" r:id="rId15"/>
    <p:sldId id="287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 /><Relationship Id="rId1" Type="http://schemas.openxmlformats.org/officeDocument/2006/relationships/themeOverride" Target="../theme/themeOverrid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548387096774201E-2"/>
          <c:y val="3.2345013477088902E-2"/>
          <c:w val="0.93709677419354798"/>
          <c:h val="0.889487870619946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>
                  <a:alpha val="38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0090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660066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D06E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alpha val="38000"/>
                  </a:schemeClr>
                </a:solidFill>
              </a:ln>
            </c:spPr>
          </c:dPt>
          <c:cat>
            <c:strRef>
              <c:f>Munka1!$D$2:$D$28</c:f>
              <c:strCache>
                <c:ptCount val="27"/>
                <c:pt idx="0">
                  <c:v>ARM</c:v>
                </c:pt>
                <c:pt idx="1">
                  <c:v>BEL</c:v>
                </c:pt>
                <c:pt idx="2">
                  <c:v>BIH</c:v>
                </c:pt>
                <c:pt idx="3">
                  <c:v>BRA</c:v>
                </c:pt>
                <c:pt idx="4">
                  <c:v>CRO</c:v>
                </c:pt>
                <c:pt idx="5">
                  <c:v>CZE</c:v>
                </c:pt>
                <c:pt idx="6">
                  <c:v>FRA</c:v>
                </c:pt>
                <c:pt idx="7">
                  <c:v>GER</c:v>
                </c:pt>
                <c:pt idx="8">
                  <c:v>GRE</c:v>
                </c:pt>
                <c:pt idx="9">
                  <c:v>IND</c:v>
                </c:pt>
                <c:pt idx="10">
                  <c:v>ITA</c:v>
                </c:pt>
                <c:pt idx="11">
                  <c:v>JPN</c:v>
                </c:pt>
                <c:pt idx="12">
                  <c:v>MNE</c:v>
                </c:pt>
                <c:pt idx="13">
                  <c:v>NED</c:v>
                </c:pt>
                <c:pt idx="14">
                  <c:v>NOR</c:v>
                </c:pt>
                <c:pt idx="15">
                  <c:v>POL</c:v>
                </c:pt>
                <c:pt idx="16">
                  <c:v>POR</c:v>
                </c:pt>
                <c:pt idx="17">
                  <c:v>ROU</c:v>
                </c:pt>
                <c:pt idx="18">
                  <c:v>RUS</c:v>
                </c:pt>
                <c:pt idx="19">
                  <c:v>SRB</c:v>
                </c:pt>
                <c:pt idx="20">
                  <c:v>SLO</c:v>
                </c:pt>
                <c:pt idx="21">
                  <c:v>RSA</c:v>
                </c:pt>
                <c:pt idx="22">
                  <c:v>THA</c:v>
                </c:pt>
                <c:pt idx="23">
                  <c:v>TUR</c:v>
                </c:pt>
                <c:pt idx="24">
                  <c:v>UKR</c:v>
                </c:pt>
                <c:pt idx="25">
                  <c:v>GBR</c:v>
                </c:pt>
                <c:pt idx="26">
                  <c:v>USA</c:v>
                </c:pt>
              </c:strCache>
            </c:strRef>
          </c:cat>
          <c:val>
            <c:numRef>
              <c:f>Munka1!$B$2:$B$28</c:f>
              <c:numCache>
                <c:formatCode>General</c:formatCode>
                <c:ptCount val="27"/>
                <c:pt idx="0">
                  <c:v>2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1</c:v>
                </c:pt>
                <c:pt idx="9">
                  <c:v>7</c:v>
                </c:pt>
                <c:pt idx="10">
                  <c:v>18</c:v>
                </c:pt>
                <c:pt idx="11">
                  <c:v>4</c:v>
                </c:pt>
                <c:pt idx="12">
                  <c:v>2</c:v>
                </c:pt>
                <c:pt idx="13">
                  <c:v>23</c:v>
                </c:pt>
                <c:pt idx="14">
                  <c:v>2</c:v>
                </c:pt>
                <c:pt idx="15">
                  <c:v>8</c:v>
                </c:pt>
                <c:pt idx="16">
                  <c:v>4</c:v>
                </c:pt>
                <c:pt idx="17">
                  <c:v>6</c:v>
                </c:pt>
                <c:pt idx="18">
                  <c:v>6</c:v>
                </c:pt>
                <c:pt idx="19">
                  <c:v>28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9</c:v>
                </c:pt>
                <c:pt idx="24">
                  <c:v>3</c:v>
                </c:pt>
                <c:pt idx="25">
                  <c:v>3</c:v>
                </c:pt>
                <c:pt idx="2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F0-6B42-AED5-BCB0CE8BD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65041984"/>
        <c:axId val="-1241083216"/>
      </c:barChart>
      <c:catAx>
        <c:axId val="-13650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1241083216"/>
        <c:crosses val="autoZero"/>
        <c:auto val="0"/>
        <c:lblAlgn val="ctr"/>
        <c:lblOffset val="100"/>
        <c:noMultiLvlLbl val="0"/>
      </c:catAx>
      <c:valAx>
        <c:axId val="-12410832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13650419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4695839650091"/>
          <c:y val="3.1746031746031744E-2"/>
          <c:w val="0.85110608434886748"/>
          <c:h val="0.78005203894967678"/>
        </c:manualLayout>
      </c:layout>
      <c:lineChart>
        <c:grouping val="standard"/>
        <c:varyColors val="0"/>
        <c:ser>
          <c:idx val="0"/>
          <c:order val="0"/>
          <c:tx>
            <c:strRef>
              <c:f>'AGECON Downloads'!$B$1</c:f>
              <c:strCache>
                <c:ptCount val="1"/>
                <c:pt idx="0">
                  <c:v>APSTRACT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1"/>
              <c:layout>
                <c:manualLayout>
                  <c:x val="-1.6113044042025523E-3"/>
                  <c:y val="-4.3290043290043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'AGECON Downloads'!$A$2:$A$94</c:f>
              <c:strCache>
                <c:ptCount val="93"/>
                <c:pt idx="0">
                  <c:v>2008_05</c:v>
                </c:pt>
                <c:pt idx="1">
                  <c:v>2008_06</c:v>
                </c:pt>
                <c:pt idx="2">
                  <c:v>2008_07</c:v>
                </c:pt>
                <c:pt idx="3">
                  <c:v>2008_08</c:v>
                </c:pt>
                <c:pt idx="4">
                  <c:v>2008_09</c:v>
                </c:pt>
                <c:pt idx="5">
                  <c:v>2008_10</c:v>
                </c:pt>
                <c:pt idx="6">
                  <c:v>2008_11</c:v>
                </c:pt>
                <c:pt idx="7">
                  <c:v>2008_12</c:v>
                </c:pt>
                <c:pt idx="8">
                  <c:v>2009_01</c:v>
                </c:pt>
                <c:pt idx="9">
                  <c:v>2009_02</c:v>
                </c:pt>
                <c:pt idx="10">
                  <c:v>2009_03</c:v>
                </c:pt>
                <c:pt idx="11">
                  <c:v>2009_04</c:v>
                </c:pt>
                <c:pt idx="12">
                  <c:v>2009_05</c:v>
                </c:pt>
                <c:pt idx="13">
                  <c:v>2009_06</c:v>
                </c:pt>
                <c:pt idx="14">
                  <c:v>2009_07</c:v>
                </c:pt>
                <c:pt idx="15">
                  <c:v>2009_08</c:v>
                </c:pt>
                <c:pt idx="16">
                  <c:v>2009_09</c:v>
                </c:pt>
                <c:pt idx="17">
                  <c:v>2009_10</c:v>
                </c:pt>
                <c:pt idx="18">
                  <c:v>2009_11</c:v>
                </c:pt>
                <c:pt idx="19">
                  <c:v>2009_12</c:v>
                </c:pt>
                <c:pt idx="20">
                  <c:v>2010_01</c:v>
                </c:pt>
                <c:pt idx="21">
                  <c:v>2010_02</c:v>
                </c:pt>
                <c:pt idx="22">
                  <c:v>2010_03</c:v>
                </c:pt>
                <c:pt idx="23">
                  <c:v>2010_04</c:v>
                </c:pt>
                <c:pt idx="24">
                  <c:v>2010_05</c:v>
                </c:pt>
                <c:pt idx="25">
                  <c:v>2010_06</c:v>
                </c:pt>
                <c:pt idx="26">
                  <c:v>2010_07</c:v>
                </c:pt>
                <c:pt idx="27">
                  <c:v>2010_08</c:v>
                </c:pt>
                <c:pt idx="28">
                  <c:v>2010_09</c:v>
                </c:pt>
                <c:pt idx="29">
                  <c:v>2010_10</c:v>
                </c:pt>
                <c:pt idx="30">
                  <c:v>2010_11</c:v>
                </c:pt>
                <c:pt idx="31">
                  <c:v>2010_12</c:v>
                </c:pt>
                <c:pt idx="32">
                  <c:v>2011_01</c:v>
                </c:pt>
                <c:pt idx="33">
                  <c:v>2011_02</c:v>
                </c:pt>
                <c:pt idx="34">
                  <c:v>2011_03</c:v>
                </c:pt>
                <c:pt idx="35">
                  <c:v>2011_04</c:v>
                </c:pt>
                <c:pt idx="36">
                  <c:v>2011_05</c:v>
                </c:pt>
                <c:pt idx="37">
                  <c:v>2011_06</c:v>
                </c:pt>
                <c:pt idx="38">
                  <c:v>2011_07</c:v>
                </c:pt>
                <c:pt idx="39">
                  <c:v>2011_08</c:v>
                </c:pt>
                <c:pt idx="40">
                  <c:v>2011_09</c:v>
                </c:pt>
                <c:pt idx="41">
                  <c:v>2011_10</c:v>
                </c:pt>
                <c:pt idx="42">
                  <c:v>2011_11</c:v>
                </c:pt>
                <c:pt idx="43">
                  <c:v>2011_12</c:v>
                </c:pt>
                <c:pt idx="44">
                  <c:v>2012_01</c:v>
                </c:pt>
                <c:pt idx="45">
                  <c:v>2012_02</c:v>
                </c:pt>
                <c:pt idx="46">
                  <c:v>2012_03</c:v>
                </c:pt>
                <c:pt idx="47">
                  <c:v>2012_04</c:v>
                </c:pt>
                <c:pt idx="48">
                  <c:v>2012_05</c:v>
                </c:pt>
                <c:pt idx="49">
                  <c:v>2012_06</c:v>
                </c:pt>
                <c:pt idx="50">
                  <c:v>2012_07</c:v>
                </c:pt>
                <c:pt idx="51">
                  <c:v>2012_08</c:v>
                </c:pt>
                <c:pt idx="52">
                  <c:v>2012_09</c:v>
                </c:pt>
                <c:pt idx="53">
                  <c:v>2012_10</c:v>
                </c:pt>
                <c:pt idx="54">
                  <c:v>2012_11</c:v>
                </c:pt>
                <c:pt idx="55">
                  <c:v>2012_12</c:v>
                </c:pt>
                <c:pt idx="56">
                  <c:v>2013_01</c:v>
                </c:pt>
                <c:pt idx="57">
                  <c:v>2013_02</c:v>
                </c:pt>
                <c:pt idx="58">
                  <c:v>2013_03</c:v>
                </c:pt>
                <c:pt idx="59">
                  <c:v>2013_04</c:v>
                </c:pt>
                <c:pt idx="60">
                  <c:v>2013_05</c:v>
                </c:pt>
                <c:pt idx="61">
                  <c:v>2013_06</c:v>
                </c:pt>
                <c:pt idx="62">
                  <c:v>2013_07</c:v>
                </c:pt>
                <c:pt idx="63">
                  <c:v>2013_08</c:v>
                </c:pt>
                <c:pt idx="64">
                  <c:v>2013_09</c:v>
                </c:pt>
                <c:pt idx="65">
                  <c:v>2013_10</c:v>
                </c:pt>
                <c:pt idx="66">
                  <c:v>2013_11</c:v>
                </c:pt>
                <c:pt idx="67">
                  <c:v>2013_12</c:v>
                </c:pt>
                <c:pt idx="68">
                  <c:v>2014_01</c:v>
                </c:pt>
                <c:pt idx="69">
                  <c:v>2014_02</c:v>
                </c:pt>
                <c:pt idx="70">
                  <c:v>2014_03</c:v>
                </c:pt>
                <c:pt idx="71">
                  <c:v>2014_04</c:v>
                </c:pt>
                <c:pt idx="72">
                  <c:v>2014_05</c:v>
                </c:pt>
                <c:pt idx="73">
                  <c:v>2014_06</c:v>
                </c:pt>
                <c:pt idx="74">
                  <c:v>2014_07</c:v>
                </c:pt>
                <c:pt idx="75">
                  <c:v>2014_08</c:v>
                </c:pt>
                <c:pt idx="76">
                  <c:v>2014_09</c:v>
                </c:pt>
                <c:pt idx="77">
                  <c:v>2014_10</c:v>
                </c:pt>
                <c:pt idx="78">
                  <c:v>2014_11</c:v>
                </c:pt>
                <c:pt idx="79">
                  <c:v>2014_12</c:v>
                </c:pt>
                <c:pt idx="80">
                  <c:v>2015_01</c:v>
                </c:pt>
                <c:pt idx="81">
                  <c:v>2015_02</c:v>
                </c:pt>
                <c:pt idx="82">
                  <c:v>2015_03</c:v>
                </c:pt>
                <c:pt idx="83">
                  <c:v>2015_04</c:v>
                </c:pt>
                <c:pt idx="84">
                  <c:v>2015_05</c:v>
                </c:pt>
                <c:pt idx="85">
                  <c:v>2015_06</c:v>
                </c:pt>
                <c:pt idx="86">
                  <c:v>2015_07</c:v>
                </c:pt>
                <c:pt idx="87">
                  <c:v>2015_08</c:v>
                </c:pt>
                <c:pt idx="88">
                  <c:v>2015_09</c:v>
                </c:pt>
                <c:pt idx="89">
                  <c:v>2015_10</c:v>
                </c:pt>
                <c:pt idx="90">
                  <c:v>2015_11</c:v>
                </c:pt>
                <c:pt idx="91">
                  <c:v>2015_12</c:v>
                </c:pt>
                <c:pt idx="92">
                  <c:v>2016_01</c:v>
                </c:pt>
              </c:strCache>
            </c:strRef>
          </c:cat>
          <c:val>
            <c:numRef>
              <c:f>'AGECON Downloads'!$B$2:$B$94</c:f>
              <c:numCache>
                <c:formatCode>General</c:formatCode>
                <c:ptCount val="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25</c:v>
                </c:pt>
                <c:pt idx="5">
                  <c:v>235</c:v>
                </c:pt>
                <c:pt idx="6">
                  <c:v>202</c:v>
                </c:pt>
                <c:pt idx="7">
                  <c:v>123</c:v>
                </c:pt>
                <c:pt idx="8">
                  <c:v>158</c:v>
                </c:pt>
                <c:pt idx="9">
                  <c:v>130</c:v>
                </c:pt>
                <c:pt idx="10">
                  <c:v>377</c:v>
                </c:pt>
                <c:pt idx="11">
                  <c:v>570</c:v>
                </c:pt>
                <c:pt idx="12">
                  <c:v>539</c:v>
                </c:pt>
                <c:pt idx="13">
                  <c:v>325</c:v>
                </c:pt>
                <c:pt idx="14">
                  <c:v>220</c:v>
                </c:pt>
                <c:pt idx="15">
                  <c:v>397</c:v>
                </c:pt>
                <c:pt idx="16">
                  <c:v>941</c:v>
                </c:pt>
                <c:pt idx="17">
                  <c:v>984</c:v>
                </c:pt>
                <c:pt idx="18">
                  <c:v>1363</c:v>
                </c:pt>
                <c:pt idx="19">
                  <c:v>1061</c:v>
                </c:pt>
                <c:pt idx="20">
                  <c:v>980</c:v>
                </c:pt>
                <c:pt idx="21">
                  <c:v>704</c:v>
                </c:pt>
                <c:pt idx="22">
                  <c:v>1239</c:v>
                </c:pt>
                <c:pt idx="23">
                  <c:v>1192</c:v>
                </c:pt>
                <c:pt idx="24">
                  <c:v>640</c:v>
                </c:pt>
                <c:pt idx="25">
                  <c:v>833</c:v>
                </c:pt>
                <c:pt idx="26">
                  <c:v>1452</c:v>
                </c:pt>
                <c:pt idx="27">
                  <c:v>1633</c:v>
                </c:pt>
                <c:pt idx="28">
                  <c:v>1726</c:v>
                </c:pt>
                <c:pt idx="29">
                  <c:v>2322</c:v>
                </c:pt>
                <c:pt idx="30">
                  <c:v>1940</c:v>
                </c:pt>
                <c:pt idx="31">
                  <c:v>1255</c:v>
                </c:pt>
                <c:pt idx="32">
                  <c:v>963</c:v>
                </c:pt>
                <c:pt idx="33">
                  <c:v>1283</c:v>
                </c:pt>
                <c:pt idx="34">
                  <c:v>1808</c:v>
                </c:pt>
                <c:pt idx="35">
                  <c:v>1313</c:v>
                </c:pt>
                <c:pt idx="36">
                  <c:v>1176</c:v>
                </c:pt>
                <c:pt idx="37">
                  <c:v>2045</c:v>
                </c:pt>
                <c:pt idx="38">
                  <c:v>2123</c:v>
                </c:pt>
                <c:pt idx="39">
                  <c:v>1700</c:v>
                </c:pt>
                <c:pt idx="40">
                  <c:v>1735</c:v>
                </c:pt>
                <c:pt idx="41">
                  <c:v>1273</c:v>
                </c:pt>
                <c:pt idx="42">
                  <c:v>2040</c:v>
                </c:pt>
                <c:pt idx="43">
                  <c:v>2287</c:v>
                </c:pt>
                <c:pt idx="44">
                  <c:v>1544</c:v>
                </c:pt>
                <c:pt idx="45">
                  <c:v>2944</c:v>
                </c:pt>
                <c:pt idx="46">
                  <c:v>3268</c:v>
                </c:pt>
                <c:pt idx="47">
                  <c:v>3233</c:v>
                </c:pt>
                <c:pt idx="48">
                  <c:v>3234</c:v>
                </c:pt>
                <c:pt idx="49">
                  <c:v>851</c:v>
                </c:pt>
                <c:pt idx="50">
                  <c:v>2354</c:v>
                </c:pt>
                <c:pt idx="51">
                  <c:v>2991</c:v>
                </c:pt>
                <c:pt idx="52">
                  <c:v>4069</c:v>
                </c:pt>
                <c:pt idx="53">
                  <c:v>4784</c:v>
                </c:pt>
                <c:pt idx="54">
                  <c:v>5550</c:v>
                </c:pt>
                <c:pt idx="55">
                  <c:v>4795</c:v>
                </c:pt>
                <c:pt idx="56">
                  <c:v>4266</c:v>
                </c:pt>
                <c:pt idx="57">
                  <c:v>4852</c:v>
                </c:pt>
                <c:pt idx="58">
                  <c:v>5071</c:v>
                </c:pt>
                <c:pt idx="59">
                  <c:v>5654</c:v>
                </c:pt>
                <c:pt idx="60">
                  <c:v>4705</c:v>
                </c:pt>
                <c:pt idx="61">
                  <c:v>3815</c:v>
                </c:pt>
                <c:pt idx="62">
                  <c:v>2622</c:v>
                </c:pt>
                <c:pt idx="63">
                  <c:v>4906</c:v>
                </c:pt>
                <c:pt idx="64">
                  <c:v>6409</c:v>
                </c:pt>
                <c:pt idx="65">
                  <c:v>8681</c:v>
                </c:pt>
                <c:pt idx="66">
                  <c:v>9006</c:v>
                </c:pt>
                <c:pt idx="67">
                  <c:v>7934</c:v>
                </c:pt>
                <c:pt idx="68">
                  <c:v>6965</c:v>
                </c:pt>
                <c:pt idx="69">
                  <c:v>7148</c:v>
                </c:pt>
                <c:pt idx="70">
                  <c:v>9340</c:v>
                </c:pt>
                <c:pt idx="71">
                  <c:v>8534</c:v>
                </c:pt>
                <c:pt idx="72">
                  <c:v>7883</c:v>
                </c:pt>
                <c:pt idx="73">
                  <c:v>5209</c:v>
                </c:pt>
                <c:pt idx="74">
                  <c:v>4060</c:v>
                </c:pt>
                <c:pt idx="75">
                  <c:v>3662</c:v>
                </c:pt>
                <c:pt idx="76">
                  <c:v>5044</c:v>
                </c:pt>
                <c:pt idx="77">
                  <c:v>6952</c:v>
                </c:pt>
                <c:pt idx="78">
                  <c:v>9317</c:v>
                </c:pt>
                <c:pt idx="79">
                  <c:v>6840</c:v>
                </c:pt>
                <c:pt idx="80">
                  <c:v>7611</c:v>
                </c:pt>
                <c:pt idx="81">
                  <c:v>8582</c:v>
                </c:pt>
                <c:pt idx="82">
                  <c:v>9034</c:v>
                </c:pt>
                <c:pt idx="83">
                  <c:v>8566</c:v>
                </c:pt>
                <c:pt idx="84">
                  <c:v>7361</c:v>
                </c:pt>
                <c:pt idx="85">
                  <c:v>6166</c:v>
                </c:pt>
                <c:pt idx="86">
                  <c:v>5291</c:v>
                </c:pt>
                <c:pt idx="87">
                  <c:v>5069</c:v>
                </c:pt>
                <c:pt idx="88">
                  <c:v>6348</c:v>
                </c:pt>
                <c:pt idx="89">
                  <c:v>7902</c:v>
                </c:pt>
                <c:pt idx="90">
                  <c:v>8307</c:v>
                </c:pt>
                <c:pt idx="91">
                  <c:v>21965</c:v>
                </c:pt>
                <c:pt idx="92">
                  <c:v>6662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1C-9C4C-9AE7-48952A1A991E}"/>
            </c:ext>
          </c:extLst>
        </c:ser>
        <c:ser>
          <c:idx val="1"/>
          <c:order val="1"/>
          <c:tx>
            <c:strRef>
              <c:f>'AGECON Downloads'!$C$1</c:f>
              <c:strCache>
                <c:ptCount val="1"/>
                <c:pt idx="0">
                  <c:v>Studies in Agricultural Economics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'AGECON Downloads'!$A$2:$A$94</c:f>
              <c:strCache>
                <c:ptCount val="93"/>
                <c:pt idx="0">
                  <c:v>2008_05</c:v>
                </c:pt>
                <c:pt idx="1">
                  <c:v>2008_06</c:v>
                </c:pt>
                <c:pt idx="2">
                  <c:v>2008_07</c:v>
                </c:pt>
                <c:pt idx="3">
                  <c:v>2008_08</c:v>
                </c:pt>
                <c:pt idx="4">
                  <c:v>2008_09</c:v>
                </c:pt>
                <c:pt idx="5">
                  <c:v>2008_10</c:v>
                </c:pt>
                <c:pt idx="6">
                  <c:v>2008_11</c:v>
                </c:pt>
                <c:pt idx="7">
                  <c:v>2008_12</c:v>
                </c:pt>
                <c:pt idx="8">
                  <c:v>2009_01</c:v>
                </c:pt>
                <c:pt idx="9">
                  <c:v>2009_02</c:v>
                </c:pt>
                <c:pt idx="10">
                  <c:v>2009_03</c:v>
                </c:pt>
                <c:pt idx="11">
                  <c:v>2009_04</c:v>
                </c:pt>
                <c:pt idx="12">
                  <c:v>2009_05</c:v>
                </c:pt>
                <c:pt idx="13">
                  <c:v>2009_06</c:v>
                </c:pt>
                <c:pt idx="14">
                  <c:v>2009_07</c:v>
                </c:pt>
                <c:pt idx="15">
                  <c:v>2009_08</c:v>
                </c:pt>
                <c:pt idx="16">
                  <c:v>2009_09</c:v>
                </c:pt>
                <c:pt idx="17">
                  <c:v>2009_10</c:v>
                </c:pt>
                <c:pt idx="18">
                  <c:v>2009_11</c:v>
                </c:pt>
                <c:pt idx="19">
                  <c:v>2009_12</c:v>
                </c:pt>
                <c:pt idx="20">
                  <c:v>2010_01</c:v>
                </c:pt>
                <c:pt idx="21">
                  <c:v>2010_02</c:v>
                </c:pt>
                <c:pt idx="22">
                  <c:v>2010_03</c:v>
                </c:pt>
                <c:pt idx="23">
                  <c:v>2010_04</c:v>
                </c:pt>
                <c:pt idx="24">
                  <c:v>2010_05</c:v>
                </c:pt>
                <c:pt idx="25">
                  <c:v>2010_06</c:v>
                </c:pt>
                <c:pt idx="26">
                  <c:v>2010_07</c:v>
                </c:pt>
                <c:pt idx="27">
                  <c:v>2010_08</c:v>
                </c:pt>
                <c:pt idx="28">
                  <c:v>2010_09</c:v>
                </c:pt>
                <c:pt idx="29">
                  <c:v>2010_10</c:v>
                </c:pt>
                <c:pt idx="30">
                  <c:v>2010_11</c:v>
                </c:pt>
                <c:pt idx="31">
                  <c:v>2010_12</c:v>
                </c:pt>
                <c:pt idx="32">
                  <c:v>2011_01</c:v>
                </c:pt>
                <c:pt idx="33">
                  <c:v>2011_02</c:v>
                </c:pt>
                <c:pt idx="34">
                  <c:v>2011_03</c:v>
                </c:pt>
                <c:pt idx="35">
                  <c:v>2011_04</c:v>
                </c:pt>
                <c:pt idx="36">
                  <c:v>2011_05</c:v>
                </c:pt>
                <c:pt idx="37">
                  <c:v>2011_06</c:v>
                </c:pt>
                <c:pt idx="38">
                  <c:v>2011_07</c:v>
                </c:pt>
                <c:pt idx="39">
                  <c:v>2011_08</c:v>
                </c:pt>
                <c:pt idx="40">
                  <c:v>2011_09</c:v>
                </c:pt>
                <c:pt idx="41">
                  <c:v>2011_10</c:v>
                </c:pt>
                <c:pt idx="42">
                  <c:v>2011_11</c:v>
                </c:pt>
                <c:pt idx="43">
                  <c:v>2011_12</c:v>
                </c:pt>
                <c:pt idx="44">
                  <c:v>2012_01</c:v>
                </c:pt>
                <c:pt idx="45">
                  <c:v>2012_02</c:v>
                </c:pt>
                <c:pt idx="46">
                  <c:v>2012_03</c:v>
                </c:pt>
                <c:pt idx="47">
                  <c:v>2012_04</c:v>
                </c:pt>
                <c:pt idx="48">
                  <c:v>2012_05</c:v>
                </c:pt>
                <c:pt idx="49">
                  <c:v>2012_06</c:v>
                </c:pt>
                <c:pt idx="50">
                  <c:v>2012_07</c:v>
                </c:pt>
                <c:pt idx="51">
                  <c:v>2012_08</c:v>
                </c:pt>
                <c:pt idx="52">
                  <c:v>2012_09</c:v>
                </c:pt>
                <c:pt idx="53">
                  <c:v>2012_10</c:v>
                </c:pt>
                <c:pt idx="54">
                  <c:v>2012_11</c:v>
                </c:pt>
                <c:pt idx="55">
                  <c:v>2012_12</c:v>
                </c:pt>
                <c:pt idx="56">
                  <c:v>2013_01</c:v>
                </c:pt>
                <c:pt idx="57">
                  <c:v>2013_02</c:v>
                </c:pt>
                <c:pt idx="58">
                  <c:v>2013_03</c:v>
                </c:pt>
                <c:pt idx="59">
                  <c:v>2013_04</c:v>
                </c:pt>
                <c:pt idx="60">
                  <c:v>2013_05</c:v>
                </c:pt>
                <c:pt idx="61">
                  <c:v>2013_06</c:v>
                </c:pt>
                <c:pt idx="62">
                  <c:v>2013_07</c:v>
                </c:pt>
                <c:pt idx="63">
                  <c:v>2013_08</c:v>
                </c:pt>
                <c:pt idx="64">
                  <c:v>2013_09</c:v>
                </c:pt>
                <c:pt idx="65">
                  <c:v>2013_10</c:v>
                </c:pt>
                <c:pt idx="66">
                  <c:v>2013_11</c:v>
                </c:pt>
                <c:pt idx="67">
                  <c:v>2013_12</c:v>
                </c:pt>
                <c:pt idx="68">
                  <c:v>2014_01</c:v>
                </c:pt>
                <c:pt idx="69">
                  <c:v>2014_02</c:v>
                </c:pt>
                <c:pt idx="70">
                  <c:v>2014_03</c:v>
                </c:pt>
                <c:pt idx="71">
                  <c:v>2014_04</c:v>
                </c:pt>
                <c:pt idx="72">
                  <c:v>2014_05</c:v>
                </c:pt>
                <c:pt idx="73">
                  <c:v>2014_06</c:v>
                </c:pt>
                <c:pt idx="74">
                  <c:v>2014_07</c:v>
                </c:pt>
                <c:pt idx="75">
                  <c:v>2014_08</c:v>
                </c:pt>
                <c:pt idx="76">
                  <c:v>2014_09</c:v>
                </c:pt>
                <c:pt idx="77">
                  <c:v>2014_10</c:v>
                </c:pt>
                <c:pt idx="78">
                  <c:v>2014_11</c:v>
                </c:pt>
                <c:pt idx="79">
                  <c:v>2014_12</c:v>
                </c:pt>
                <c:pt idx="80">
                  <c:v>2015_01</c:v>
                </c:pt>
                <c:pt idx="81">
                  <c:v>2015_02</c:v>
                </c:pt>
                <c:pt idx="82">
                  <c:v>2015_03</c:v>
                </c:pt>
                <c:pt idx="83">
                  <c:v>2015_04</c:v>
                </c:pt>
                <c:pt idx="84">
                  <c:v>2015_05</c:v>
                </c:pt>
                <c:pt idx="85">
                  <c:v>2015_06</c:v>
                </c:pt>
                <c:pt idx="86">
                  <c:v>2015_07</c:v>
                </c:pt>
                <c:pt idx="87">
                  <c:v>2015_08</c:v>
                </c:pt>
                <c:pt idx="88">
                  <c:v>2015_09</c:v>
                </c:pt>
                <c:pt idx="89">
                  <c:v>2015_10</c:v>
                </c:pt>
                <c:pt idx="90">
                  <c:v>2015_11</c:v>
                </c:pt>
                <c:pt idx="91">
                  <c:v>2015_12</c:v>
                </c:pt>
                <c:pt idx="92">
                  <c:v>2016_01</c:v>
                </c:pt>
              </c:strCache>
            </c:strRef>
          </c:cat>
          <c:val>
            <c:numRef>
              <c:f>'AGECON Downloads'!$C$2:$C$94</c:f>
              <c:numCache>
                <c:formatCode>General</c:formatCode>
                <c:ptCount val="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136</c:v>
                </c:pt>
                <c:pt idx="9">
                  <c:v>364</c:v>
                </c:pt>
                <c:pt idx="10">
                  <c:v>523</c:v>
                </c:pt>
                <c:pt idx="11">
                  <c:v>365</c:v>
                </c:pt>
                <c:pt idx="12">
                  <c:v>310</c:v>
                </c:pt>
                <c:pt idx="13">
                  <c:v>210</c:v>
                </c:pt>
                <c:pt idx="14">
                  <c:v>162</c:v>
                </c:pt>
                <c:pt idx="15">
                  <c:v>246</c:v>
                </c:pt>
                <c:pt idx="16">
                  <c:v>383</c:v>
                </c:pt>
                <c:pt idx="17">
                  <c:v>528</c:v>
                </c:pt>
                <c:pt idx="18">
                  <c:v>680</c:v>
                </c:pt>
                <c:pt idx="19">
                  <c:v>374</c:v>
                </c:pt>
                <c:pt idx="20">
                  <c:v>293</c:v>
                </c:pt>
                <c:pt idx="21">
                  <c:v>275</c:v>
                </c:pt>
                <c:pt idx="22">
                  <c:v>641</c:v>
                </c:pt>
                <c:pt idx="23">
                  <c:v>430</c:v>
                </c:pt>
                <c:pt idx="24">
                  <c:v>379</c:v>
                </c:pt>
                <c:pt idx="25">
                  <c:v>320</c:v>
                </c:pt>
                <c:pt idx="26">
                  <c:v>378</c:v>
                </c:pt>
                <c:pt idx="27">
                  <c:v>523</c:v>
                </c:pt>
                <c:pt idx="28">
                  <c:v>376</c:v>
                </c:pt>
                <c:pt idx="29">
                  <c:v>555</c:v>
                </c:pt>
                <c:pt idx="30">
                  <c:v>590</c:v>
                </c:pt>
                <c:pt idx="31">
                  <c:v>350</c:v>
                </c:pt>
                <c:pt idx="32">
                  <c:v>363</c:v>
                </c:pt>
                <c:pt idx="33">
                  <c:v>291</c:v>
                </c:pt>
                <c:pt idx="34">
                  <c:v>484</c:v>
                </c:pt>
                <c:pt idx="35">
                  <c:v>505</c:v>
                </c:pt>
                <c:pt idx="36">
                  <c:v>424</c:v>
                </c:pt>
                <c:pt idx="37">
                  <c:v>481</c:v>
                </c:pt>
                <c:pt idx="38">
                  <c:v>488</c:v>
                </c:pt>
                <c:pt idx="39">
                  <c:v>404</c:v>
                </c:pt>
                <c:pt idx="40">
                  <c:v>376</c:v>
                </c:pt>
                <c:pt idx="41">
                  <c:v>330</c:v>
                </c:pt>
                <c:pt idx="42">
                  <c:v>479</c:v>
                </c:pt>
                <c:pt idx="43">
                  <c:v>576</c:v>
                </c:pt>
                <c:pt idx="44">
                  <c:v>482</c:v>
                </c:pt>
                <c:pt idx="45">
                  <c:v>760</c:v>
                </c:pt>
                <c:pt idx="46">
                  <c:v>878</c:v>
                </c:pt>
                <c:pt idx="47">
                  <c:v>690</c:v>
                </c:pt>
                <c:pt idx="48">
                  <c:v>642</c:v>
                </c:pt>
                <c:pt idx="49">
                  <c:v>240</c:v>
                </c:pt>
                <c:pt idx="50">
                  <c:v>507</c:v>
                </c:pt>
                <c:pt idx="51">
                  <c:v>581</c:v>
                </c:pt>
                <c:pt idx="52">
                  <c:v>945</c:v>
                </c:pt>
                <c:pt idx="53">
                  <c:v>1043</c:v>
                </c:pt>
                <c:pt idx="54">
                  <c:v>1389</c:v>
                </c:pt>
                <c:pt idx="55">
                  <c:v>1689</c:v>
                </c:pt>
                <c:pt idx="56">
                  <c:v>1452</c:v>
                </c:pt>
                <c:pt idx="57">
                  <c:v>2186</c:v>
                </c:pt>
                <c:pt idx="58">
                  <c:v>3897</c:v>
                </c:pt>
                <c:pt idx="59">
                  <c:v>1175</c:v>
                </c:pt>
                <c:pt idx="60">
                  <c:v>1072</c:v>
                </c:pt>
                <c:pt idx="61">
                  <c:v>817</c:v>
                </c:pt>
                <c:pt idx="62">
                  <c:v>794</c:v>
                </c:pt>
                <c:pt idx="63">
                  <c:v>996</c:v>
                </c:pt>
                <c:pt idx="64">
                  <c:v>1375</c:v>
                </c:pt>
                <c:pt idx="65">
                  <c:v>1734</c:v>
                </c:pt>
                <c:pt idx="66">
                  <c:v>1625</c:v>
                </c:pt>
                <c:pt idx="67">
                  <c:v>2023</c:v>
                </c:pt>
                <c:pt idx="68">
                  <c:v>2084</c:v>
                </c:pt>
                <c:pt idx="69">
                  <c:v>1693</c:v>
                </c:pt>
                <c:pt idx="70">
                  <c:v>1947</c:v>
                </c:pt>
                <c:pt idx="71">
                  <c:v>2221</c:v>
                </c:pt>
                <c:pt idx="72">
                  <c:v>2261</c:v>
                </c:pt>
                <c:pt idx="73">
                  <c:v>1260</c:v>
                </c:pt>
                <c:pt idx="74">
                  <c:v>1085</c:v>
                </c:pt>
                <c:pt idx="75">
                  <c:v>1306</c:v>
                </c:pt>
                <c:pt idx="76">
                  <c:v>1784</c:v>
                </c:pt>
                <c:pt idx="77">
                  <c:v>1308</c:v>
                </c:pt>
                <c:pt idx="78">
                  <c:v>1336</c:v>
                </c:pt>
                <c:pt idx="79">
                  <c:v>1073</c:v>
                </c:pt>
                <c:pt idx="80">
                  <c:v>1521</c:v>
                </c:pt>
                <c:pt idx="81">
                  <c:v>1573</c:v>
                </c:pt>
                <c:pt idx="82">
                  <c:v>1494</c:v>
                </c:pt>
                <c:pt idx="83">
                  <c:v>1478</c:v>
                </c:pt>
                <c:pt idx="84">
                  <c:v>1302</c:v>
                </c:pt>
                <c:pt idx="85">
                  <c:v>974</c:v>
                </c:pt>
                <c:pt idx="86">
                  <c:v>1063</c:v>
                </c:pt>
                <c:pt idx="87">
                  <c:v>851</c:v>
                </c:pt>
                <c:pt idx="88">
                  <c:v>1241</c:v>
                </c:pt>
                <c:pt idx="89">
                  <c:v>1377</c:v>
                </c:pt>
                <c:pt idx="90">
                  <c:v>1244</c:v>
                </c:pt>
                <c:pt idx="91">
                  <c:v>3449</c:v>
                </c:pt>
                <c:pt idx="92">
                  <c:v>1135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1C-9C4C-9AE7-48952A1A991E}"/>
            </c:ext>
          </c:extLst>
        </c:ser>
        <c:ser>
          <c:idx val="2"/>
          <c:order val="2"/>
          <c:tx>
            <c:strRef>
              <c:f>'AGECON Downloads'!$D$1</c:f>
              <c:strCache>
                <c:ptCount val="1"/>
                <c:pt idx="0">
                  <c:v>GAZDÁLKODÁS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'AGECON Downloads'!$A$2:$A$94</c:f>
              <c:strCache>
                <c:ptCount val="93"/>
                <c:pt idx="0">
                  <c:v>2008_05</c:v>
                </c:pt>
                <c:pt idx="1">
                  <c:v>2008_06</c:v>
                </c:pt>
                <c:pt idx="2">
                  <c:v>2008_07</c:v>
                </c:pt>
                <c:pt idx="3">
                  <c:v>2008_08</c:v>
                </c:pt>
                <c:pt idx="4">
                  <c:v>2008_09</c:v>
                </c:pt>
                <c:pt idx="5">
                  <c:v>2008_10</c:v>
                </c:pt>
                <c:pt idx="6">
                  <c:v>2008_11</c:v>
                </c:pt>
                <c:pt idx="7">
                  <c:v>2008_12</c:v>
                </c:pt>
                <c:pt idx="8">
                  <c:v>2009_01</c:v>
                </c:pt>
                <c:pt idx="9">
                  <c:v>2009_02</c:v>
                </c:pt>
                <c:pt idx="10">
                  <c:v>2009_03</c:v>
                </c:pt>
                <c:pt idx="11">
                  <c:v>2009_04</c:v>
                </c:pt>
                <c:pt idx="12">
                  <c:v>2009_05</c:v>
                </c:pt>
                <c:pt idx="13">
                  <c:v>2009_06</c:v>
                </c:pt>
                <c:pt idx="14">
                  <c:v>2009_07</c:v>
                </c:pt>
                <c:pt idx="15">
                  <c:v>2009_08</c:v>
                </c:pt>
                <c:pt idx="16">
                  <c:v>2009_09</c:v>
                </c:pt>
                <c:pt idx="17">
                  <c:v>2009_10</c:v>
                </c:pt>
                <c:pt idx="18">
                  <c:v>2009_11</c:v>
                </c:pt>
                <c:pt idx="19">
                  <c:v>2009_12</c:v>
                </c:pt>
                <c:pt idx="20">
                  <c:v>2010_01</c:v>
                </c:pt>
                <c:pt idx="21">
                  <c:v>2010_02</c:v>
                </c:pt>
                <c:pt idx="22">
                  <c:v>2010_03</c:v>
                </c:pt>
                <c:pt idx="23">
                  <c:v>2010_04</c:v>
                </c:pt>
                <c:pt idx="24">
                  <c:v>2010_05</c:v>
                </c:pt>
                <c:pt idx="25">
                  <c:v>2010_06</c:v>
                </c:pt>
                <c:pt idx="26">
                  <c:v>2010_07</c:v>
                </c:pt>
                <c:pt idx="27">
                  <c:v>2010_08</c:v>
                </c:pt>
                <c:pt idx="28">
                  <c:v>2010_09</c:v>
                </c:pt>
                <c:pt idx="29">
                  <c:v>2010_10</c:v>
                </c:pt>
                <c:pt idx="30">
                  <c:v>2010_11</c:v>
                </c:pt>
                <c:pt idx="31">
                  <c:v>2010_12</c:v>
                </c:pt>
                <c:pt idx="32">
                  <c:v>2011_01</c:v>
                </c:pt>
                <c:pt idx="33">
                  <c:v>2011_02</c:v>
                </c:pt>
                <c:pt idx="34">
                  <c:v>2011_03</c:v>
                </c:pt>
                <c:pt idx="35">
                  <c:v>2011_04</c:v>
                </c:pt>
                <c:pt idx="36">
                  <c:v>2011_05</c:v>
                </c:pt>
                <c:pt idx="37">
                  <c:v>2011_06</c:v>
                </c:pt>
                <c:pt idx="38">
                  <c:v>2011_07</c:v>
                </c:pt>
                <c:pt idx="39">
                  <c:v>2011_08</c:v>
                </c:pt>
                <c:pt idx="40">
                  <c:v>2011_09</c:v>
                </c:pt>
                <c:pt idx="41">
                  <c:v>2011_10</c:v>
                </c:pt>
                <c:pt idx="42">
                  <c:v>2011_11</c:v>
                </c:pt>
                <c:pt idx="43">
                  <c:v>2011_12</c:v>
                </c:pt>
                <c:pt idx="44">
                  <c:v>2012_01</c:v>
                </c:pt>
                <c:pt idx="45">
                  <c:v>2012_02</c:v>
                </c:pt>
                <c:pt idx="46">
                  <c:v>2012_03</c:v>
                </c:pt>
                <c:pt idx="47">
                  <c:v>2012_04</c:v>
                </c:pt>
                <c:pt idx="48">
                  <c:v>2012_05</c:v>
                </c:pt>
                <c:pt idx="49">
                  <c:v>2012_06</c:v>
                </c:pt>
                <c:pt idx="50">
                  <c:v>2012_07</c:v>
                </c:pt>
                <c:pt idx="51">
                  <c:v>2012_08</c:v>
                </c:pt>
                <c:pt idx="52">
                  <c:v>2012_09</c:v>
                </c:pt>
                <c:pt idx="53">
                  <c:v>2012_10</c:v>
                </c:pt>
                <c:pt idx="54">
                  <c:v>2012_11</c:v>
                </c:pt>
                <c:pt idx="55">
                  <c:v>2012_12</c:v>
                </c:pt>
                <c:pt idx="56">
                  <c:v>2013_01</c:v>
                </c:pt>
                <c:pt idx="57">
                  <c:v>2013_02</c:v>
                </c:pt>
                <c:pt idx="58">
                  <c:v>2013_03</c:v>
                </c:pt>
                <c:pt idx="59">
                  <c:v>2013_04</c:v>
                </c:pt>
                <c:pt idx="60">
                  <c:v>2013_05</c:v>
                </c:pt>
                <c:pt idx="61">
                  <c:v>2013_06</c:v>
                </c:pt>
                <c:pt idx="62">
                  <c:v>2013_07</c:v>
                </c:pt>
                <c:pt idx="63">
                  <c:v>2013_08</c:v>
                </c:pt>
                <c:pt idx="64">
                  <c:v>2013_09</c:v>
                </c:pt>
                <c:pt idx="65">
                  <c:v>2013_10</c:v>
                </c:pt>
                <c:pt idx="66">
                  <c:v>2013_11</c:v>
                </c:pt>
                <c:pt idx="67">
                  <c:v>2013_12</c:v>
                </c:pt>
                <c:pt idx="68">
                  <c:v>2014_01</c:v>
                </c:pt>
                <c:pt idx="69">
                  <c:v>2014_02</c:v>
                </c:pt>
                <c:pt idx="70">
                  <c:v>2014_03</c:v>
                </c:pt>
                <c:pt idx="71">
                  <c:v>2014_04</c:v>
                </c:pt>
                <c:pt idx="72">
                  <c:v>2014_05</c:v>
                </c:pt>
                <c:pt idx="73">
                  <c:v>2014_06</c:v>
                </c:pt>
                <c:pt idx="74">
                  <c:v>2014_07</c:v>
                </c:pt>
                <c:pt idx="75">
                  <c:v>2014_08</c:v>
                </c:pt>
                <c:pt idx="76">
                  <c:v>2014_09</c:v>
                </c:pt>
                <c:pt idx="77">
                  <c:v>2014_10</c:v>
                </c:pt>
                <c:pt idx="78">
                  <c:v>2014_11</c:v>
                </c:pt>
                <c:pt idx="79">
                  <c:v>2014_12</c:v>
                </c:pt>
                <c:pt idx="80">
                  <c:v>2015_01</c:v>
                </c:pt>
                <c:pt idx="81">
                  <c:v>2015_02</c:v>
                </c:pt>
                <c:pt idx="82">
                  <c:v>2015_03</c:v>
                </c:pt>
                <c:pt idx="83">
                  <c:v>2015_04</c:v>
                </c:pt>
                <c:pt idx="84">
                  <c:v>2015_05</c:v>
                </c:pt>
                <c:pt idx="85">
                  <c:v>2015_06</c:v>
                </c:pt>
                <c:pt idx="86">
                  <c:v>2015_07</c:v>
                </c:pt>
                <c:pt idx="87">
                  <c:v>2015_08</c:v>
                </c:pt>
                <c:pt idx="88">
                  <c:v>2015_09</c:v>
                </c:pt>
                <c:pt idx="89">
                  <c:v>2015_10</c:v>
                </c:pt>
                <c:pt idx="90">
                  <c:v>2015_11</c:v>
                </c:pt>
                <c:pt idx="91">
                  <c:v>2015_12</c:v>
                </c:pt>
                <c:pt idx="92">
                  <c:v>2016_01</c:v>
                </c:pt>
              </c:strCache>
            </c:strRef>
          </c:cat>
          <c:val>
            <c:numRef>
              <c:f>'AGECON Downloads'!$D$2:$D$94</c:f>
              <c:numCache>
                <c:formatCode>General</c:formatCode>
                <c:ptCount val="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140</c:v>
                </c:pt>
                <c:pt idx="11">
                  <c:v>214</c:v>
                </c:pt>
                <c:pt idx="12">
                  <c:v>55</c:v>
                </c:pt>
                <c:pt idx="13">
                  <c:v>30</c:v>
                </c:pt>
                <c:pt idx="14">
                  <c:v>27</c:v>
                </c:pt>
                <c:pt idx="15">
                  <c:v>56</c:v>
                </c:pt>
                <c:pt idx="16">
                  <c:v>120</c:v>
                </c:pt>
                <c:pt idx="17">
                  <c:v>169</c:v>
                </c:pt>
                <c:pt idx="18">
                  <c:v>630</c:v>
                </c:pt>
                <c:pt idx="19">
                  <c:v>516</c:v>
                </c:pt>
                <c:pt idx="20">
                  <c:v>441</c:v>
                </c:pt>
                <c:pt idx="21">
                  <c:v>410</c:v>
                </c:pt>
                <c:pt idx="22">
                  <c:v>1093</c:v>
                </c:pt>
                <c:pt idx="23">
                  <c:v>1303</c:v>
                </c:pt>
                <c:pt idx="24">
                  <c:v>467</c:v>
                </c:pt>
                <c:pt idx="25">
                  <c:v>389</c:v>
                </c:pt>
                <c:pt idx="26">
                  <c:v>1041</c:v>
                </c:pt>
                <c:pt idx="27">
                  <c:v>1661</c:v>
                </c:pt>
                <c:pt idx="28">
                  <c:v>1703</c:v>
                </c:pt>
                <c:pt idx="29">
                  <c:v>2017</c:v>
                </c:pt>
                <c:pt idx="30">
                  <c:v>1952</c:v>
                </c:pt>
                <c:pt idx="31">
                  <c:v>880</c:v>
                </c:pt>
                <c:pt idx="32">
                  <c:v>717</c:v>
                </c:pt>
                <c:pt idx="33">
                  <c:v>951</c:v>
                </c:pt>
                <c:pt idx="34">
                  <c:v>1404</c:v>
                </c:pt>
                <c:pt idx="35">
                  <c:v>906</c:v>
                </c:pt>
                <c:pt idx="36">
                  <c:v>625</c:v>
                </c:pt>
                <c:pt idx="37">
                  <c:v>703</c:v>
                </c:pt>
                <c:pt idx="38">
                  <c:v>773</c:v>
                </c:pt>
                <c:pt idx="39">
                  <c:v>556</c:v>
                </c:pt>
                <c:pt idx="40">
                  <c:v>732</c:v>
                </c:pt>
                <c:pt idx="41">
                  <c:v>654</c:v>
                </c:pt>
                <c:pt idx="42">
                  <c:v>1144</c:v>
                </c:pt>
                <c:pt idx="43">
                  <c:v>1710</c:v>
                </c:pt>
                <c:pt idx="44">
                  <c:v>903</c:v>
                </c:pt>
                <c:pt idx="45">
                  <c:v>2671</c:v>
                </c:pt>
                <c:pt idx="46">
                  <c:v>3062</c:v>
                </c:pt>
                <c:pt idx="47">
                  <c:v>2144</c:v>
                </c:pt>
                <c:pt idx="48">
                  <c:v>1563</c:v>
                </c:pt>
                <c:pt idx="49">
                  <c:v>573</c:v>
                </c:pt>
                <c:pt idx="50">
                  <c:v>1118</c:v>
                </c:pt>
                <c:pt idx="51">
                  <c:v>1439</c:v>
                </c:pt>
                <c:pt idx="52">
                  <c:v>2961</c:v>
                </c:pt>
                <c:pt idx="53">
                  <c:v>2559</c:v>
                </c:pt>
                <c:pt idx="54">
                  <c:v>2689</c:v>
                </c:pt>
                <c:pt idx="55">
                  <c:v>3409</c:v>
                </c:pt>
                <c:pt idx="56">
                  <c:v>2767</c:v>
                </c:pt>
                <c:pt idx="57">
                  <c:v>2987</c:v>
                </c:pt>
                <c:pt idx="58">
                  <c:v>2520</c:v>
                </c:pt>
                <c:pt idx="59">
                  <c:v>2390</c:v>
                </c:pt>
                <c:pt idx="60">
                  <c:v>1866</c:v>
                </c:pt>
                <c:pt idx="61">
                  <c:v>1303</c:v>
                </c:pt>
                <c:pt idx="62">
                  <c:v>1199</c:v>
                </c:pt>
                <c:pt idx="63">
                  <c:v>1993</c:v>
                </c:pt>
                <c:pt idx="64">
                  <c:v>2642</c:v>
                </c:pt>
                <c:pt idx="65">
                  <c:v>4227</c:v>
                </c:pt>
                <c:pt idx="66">
                  <c:v>3645</c:v>
                </c:pt>
                <c:pt idx="67">
                  <c:v>3958</c:v>
                </c:pt>
                <c:pt idx="68">
                  <c:v>3012</c:v>
                </c:pt>
                <c:pt idx="69">
                  <c:v>3004</c:v>
                </c:pt>
                <c:pt idx="70">
                  <c:v>4034</c:v>
                </c:pt>
                <c:pt idx="71">
                  <c:v>4264</c:v>
                </c:pt>
                <c:pt idx="72">
                  <c:v>4017</c:v>
                </c:pt>
                <c:pt idx="73">
                  <c:v>2059</c:v>
                </c:pt>
                <c:pt idx="74">
                  <c:v>1833</c:v>
                </c:pt>
                <c:pt idx="75">
                  <c:v>1308</c:v>
                </c:pt>
                <c:pt idx="76">
                  <c:v>2619</c:v>
                </c:pt>
                <c:pt idx="77">
                  <c:v>2148</c:v>
                </c:pt>
                <c:pt idx="78">
                  <c:v>2445</c:v>
                </c:pt>
                <c:pt idx="79">
                  <c:v>1700</c:v>
                </c:pt>
                <c:pt idx="80">
                  <c:v>2538</c:v>
                </c:pt>
                <c:pt idx="81">
                  <c:v>2326</c:v>
                </c:pt>
                <c:pt idx="82">
                  <c:v>2300</c:v>
                </c:pt>
                <c:pt idx="83">
                  <c:v>2981</c:v>
                </c:pt>
                <c:pt idx="84">
                  <c:v>2327</c:v>
                </c:pt>
                <c:pt idx="85">
                  <c:v>2758</c:v>
                </c:pt>
                <c:pt idx="86">
                  <c:v>2446</c:v>
                </c:pt>
                <c:pt idx="87">
                  <c:v>1456</c:v>
                </c:pt>
                <c:pt idx="88">
                  <c:v>1807</c:v>
                </c:pt>
                <c:pt idx="89">
                  <c:v>3060</c:v>
                </c:pt>
                <c:pt idx="90">
                  <c:v>2676</c:v>
                </c:pt>
                <c:pt idx="91">
                  <c:v>7841</c:v>
                </c:pt>
                <c:pt idx="92">
                  <c:v>2299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1C-9C4C-9AE7-48952A1A9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1087024"/>
        <c:axId val="-1241086480"/>
      </c:lineChart>
      <c:catAx>
        <c:axId val="-124108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241086480"/>
        <c:crosses val="autoZero"/>
        <c:auto val="1"/>
        <c:lblAlgn val="ctr"/>
        <c:lblOffset val="100"/>
        <c:noMultiLvlLbl val="0"/>
      </c:catAx>
      <c:valAx>
        <c:axId val="-124108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1400"/>
                  <a:t>havi cikk letöltés</a:t>
                </a:r>
              </a:p>
            </c:rich>
          </c:tx>
          <c:layout>
            <c:manualLayout>
              <c:xMode val="edge"/>
              <c:yMode val="edge"/>
              <c:x val="2.5713627055095069E-3"/>
              <c:y val="0.275090840917612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hu-H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24108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'Letöltés és megtekintés LogEc'!$B$1</c:f>
              <c:strCache>
                <c:ptCount val="1"/>
                <c:pt idx="0">
                  <c:v>Letöltés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'Letöltés és megtekintés LogEc'!$A$2:$A$86</c:f>
              <c:numCache>
                <c:formatCode>mmm\-yy</c:formatCode>
                <c:ptCount val="8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</c:numCache>
            </c:numRef>
          </c:cat>
          <c:val>
            <c:numRef>
              <c:f>'Letöltés és megtekintés LogEc'!$B$2:$B$86</c:f>
              <c:numCache>
                <c:formatCode>General</c:formatCode>
                <c:ptCount val="85"/>
                <c:pt idx="0">
                  <c:v>0</c:v>
                </c:pt>
                <c:pt idx="1">
                  <c:v>13</c:v>
                </c:pt>
                <c:pt idx="2">
                  <c:v>9</c:v>
                </c:pt>
                <c:pt idx="3">
                  <c:v>44</c:v>
                </c:pt>
                <c:pt idx="4">
                  <c:v>41</c:v>
                </c:pt>
                <c:pt idx="5">
                  <c:v>52</c:v>
                </c:pt>
                <c:pt idx="6">
                  <c:v>70</c:v>
                </c:pt>
                <c:pt idx="7">
                  <c:v>61</c:v>
                </c:pt>
                <c:pt idx="8">
                  <c:v>70</c:v>
                </c:pt>
                <c:pt idx="9">
                  <c:v>92</c:v>
                </c:pt>
                <c:pt idx="10">
                  <c:v>135</c:v>
                </c:pt>
                <c:pt idx="11">
                  <c:v>102</c:v>
                </c:pt>
                <c:pt idx="12">
                  <c:v>94</c:v>
                </c:pt>
                <c:pt idx="13">
                  <c:v>126</c:v>
                </c:pt>
                <c:pt idx="14">
                  <c:v>154</c:v>
                </c:pt>
                <c:pt idx="15">
                  <c:v>106</c:v>
                </c:pt>
                <c:pt idx="16">
                  <c:v>76</c:v>
                </c:pt>
                <c:pt idx="17">
                  <c:v>62</c:v>
                </c:pt>
                <c:pt idx="18">
                  <c:v>58</c:v>
                </c:pt>
                <c:pt idx="19">
                  <c:v>113</c:v>
                </c:pt>
                <c:pt idx="20">
                  <c:v>77</c:v>
                </c:pt>
                <c:pt idx="21">
                  <c:v>106</c:v>
                </c:pt>
                <c:pt idx="22">
                  <c:v>82</c:v>
                </c:pt>
                <c:pt idx="23">
                  <c:v>71</c:v>
                </c:pt>
                <c:pt idx="24">
                  <c:v>55</c:v>
                </c:pt>
                <c:pt idx="25">
                  <c:v>64</c:v>
                </c:pt>
                <c:pt idx="26">
                  <c:v>78</c:v>
                </c:pt>
                <c:pt idx="27">
                  <c:v>104</c:v>
                </c:pt>
                <c:pt idx="28">
                  <c:v>73</c:v>
                </c:pt>
                <c:pt idx="29">
                  <c:v>65</c:v>
                </c:pt>
                <c:pt idx="30">
                  <c:v>73</c:v>
                </c:pt>
                <c:pt idx="31">
                  <c:v>59</c:v>
                </c:pt>
                <c:pt idx="32">
                  <c:v>72</c:v>
                </c:pt>
                <c:pt idx="33">
                  <c:v>112</c:v>
                </c:pt>
                <c:pt idx="34">
                  <c:v>107</c:v>
                </c:pt>
                <c:pt idx="35">
                  <c:v>69</c:v>
                </c:pt>
                <c:pt idx="36">
                  <c:v>73</c:v>
                </c:pt>
                <c:pt idx="37">
                  <c:v>76</c:v>
                </c:pt>
                <c:pt idx="38">
                  <c:v>78</c:v>
                </c:pt>
                <c:pt idx="39">
                  <c:v>76</c:v>
                </c:pt>
                <c:pt idx="40">
                  <c:v>85</c:v>
                </c:pt>
                <c:pt idx="41">
                  <c:v>112</c:v>
                </c:pt>
                <c:pt idx="42">
                  <c:v>61</c:v>
                </c:pt>
                <c:pt idx="43">
                  <c:v>29</c:v>
                </c:pt>
                <c:pt idx="44">
                  <c:v>48</c:v>
                </c:pt>
                <c:pt idx="45">
                  <c:v>81</c:v>
                </c:pt>
                <c:pt idx="46">
                  <c:v>72</c:v>
                </c:pt>
                <c:pt idx="47">
                  <c:v>79</c:v>
                </c:pt>
                <c:pt idx="48">
                  <c:v>94</c:v>
                </c:pt>
                <c:pt idx="49">
                  <c:v>93</c:v>
                </c:pt>
                <c:pt idx="50">
                  <c:v>94</c:v>
                </c:pt>
                <c:pt idx="51">
                  <c:v>92</c:v>
                </c:pt>
                <c:pt idx="52">
                  <c:v>95</c:v>
                </c:pt>
                <c:pt idx="53">
                  <c:v>82</c:v>
                </c:pt>
                <c:pt idx="54">
                  <c:v>78</c:v>
                </c:pt>
                <c:pt idx="55">
                  <c:v>65</c:v>
                </c:pt>
                <c:pt idx="56">
                  <c:v>84</c:v>
                </c:pt>
                <c:pt idx="57">
                  <c:v>88</c:v>
                </c:pt>
                <c:pt idx="58">
                  <c:v>97</c:v>
                </c:pt>
                <c:pt idx="59">
                  <c:v>81</c:v>
                </c:pt>
                <c:pt idx="60">
                  <c:v>73</c:v>
                </c:pt>
                <c:pt idx="61">
                  <c:v>103</c:v>
                </c:pt>
                <c:pt idx="62">
                  <c:v>108</c:v>
                </c:pt>
                <c:pt idx="63">
                  <c:v>87</c:v>
                </c:pt>
                <c:pt idx="64">
                  <c:v>72</c:v>
                </c:pt>
                <c:pt idx="65">
                  <c:v>40</c:v>
                </c:pt>
                <c:pt idx="66">
                  <c:v>35</c:v>
                </c:pt>
                <c:pt idx="67">
                  <c:v>26</c:v>
                </c:pt>
                <c:pt idx="68">
                  <c:v>35</c:v>
                </c:pt>
                <c:pt idx="69">
                  <c:v>68</c:v>
                </c:pt>
                <c:pt idx="70">
                  <c:v>47</c:v>
                </c:pt>
                <c:pt idx="71">
                  <c:v>68</c:v>
                </c:pt>
                <c:pt idx="72">
                  <c:v>68</c:v>
                </c:pt>
                <c:pt idx="73">
                  <c:v>78</c:v>
                </c:pt>
                <c:pt idx="74">
                  <c:v>105</c:v>
                </c:pt>
                <c:pt idx="75">
                  <c:v>80</c:v>
                </c:pt>
                <c:pt idx="76">
                  <c:v>80</c:v>
                </c:pt>
                <c:pt idx="77">
                  <c:v>62</c:v>
                </c:pt>
                <c:pt idx="78">
                  <c:v>55</c:v>
                </c:pt>
                <c:pt idx="79">
                  <c:v>58</c:v>
                </c:pt>
                <c:pt idx="80">
                  <c:v>57</c:v>
                </c:pt>
                <c:pt idx="81">
                  <c:v>78</c:v>
                </c:pt>
                <c:pt idx="82">
                  <c:v>74</c:v>
                </c:pt>
                <c:pt idx="83">
                  <c:v>52</c:v>
                </c:pt>
                <c:pt idx="84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0E-CD4D-A7C7-457E78E753B8}"/>
            </c:ext>
          </c:extLst>
        </c:ser>
        <c:ser>
          <c:idx val="1"/>
          <c:order val="1"/>
          <c:tx>
            <c:strRef>
              <c:f>'Letöltés és megtekintés LogEc'!$C$1</c:f>
              <c:strCache>
                <c:ptCount val="1"/>
                <c:pt idx="0">
                  <c:v> Abstract Megtekintés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'Letöltés és megtekintés LogEc'!$A$2:$A$86</c:f>
              <c:numCache>
                <c:formatCode>mmm\-yy</c:formatCode>
                <c:ptCount val="8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</c:numCache>
            </c:numRef>
          </c:cat>
          <c:val>
            <c:numRef>
              <c:f>'Letöltés és megtekintés LogEc'!$C$2:$C$86</c:f>
              <c:numCache>
                <c:formatCode>General</c:formatCode>
                <c:ptCount val="85"/>
                <c:pt idx="0">
                  <c:v>3</c:v>
                </c:pt>
                <c:pt idx="1">
                  <c:v>80</c:v>
                </c:pt>
                <c:pt idx="2">
                  <c:v>62</c:v>
                </c:pt>
                <c:pt idx="3">
                  <c:v>136</c:v>
                </c:pt>
                <c:pt idx="4">
                  <c:v>131</c:v>
                </c:pt>
                <c:pt idx="5">
                  <c:v>179</c:v>
                </c:pt>
                <c:pt idx="6">
                  <c:v>235</c:v>
                </c:pt>
                <c:pt idx="7">
                  <c:v>236</c:v>
                </c:pt>
                <c:pt idx="8">
                  <c:v>280</c:v>
                </c:pt>
                <c:pt idx="9">
                  <c:v>337</c:v>
                </c:pt>
                <c:pt idx="10">
                  <c:v>572</c:v>
                </c:pt>
                <c:pt idx="11">
                  <c:v>397</c:v>
                </c:pt>
                <c:pt idx="12">
                  <c:v>405</c:v>
                </c:pt>
                <c:pt idx="13">
                  <c:v>415</c:v>
                </c:pt>
                <c:pt idx="14">
                  <c:v>564</c:v>
                </c:pt>
                <c:pt idx="15">
                  <c:v>436</c:v>
                </c:pt>
                <c:pt idx="16">
                  <c:v>256</c:v>
                </c:pt>
                <c:pt idx="17">
                  <c:v>223</c:v>
                </c:pt>
                <c:pt idx="18">
                  <c:v>220</c:v>
                </c:pt>
                <c:pt idx="19">
                  <c:v>394</c:v>
                </c:pt>
                <c:pt idx="20">
                  <c:v>319</c:v>
                </c:pt>
                <c:pt idx="21">
                  <c:v>398</c:v>
                </c:pt>
                <c:pt idx="22">
                  <c:v>352</c:v>
                </c:pt>
                <c:pt idx="23">
                  <c:v>293</c:v>
                </c:pt>
                <c:pt idx="24">
                  <c:v>265</c:v>
                </c:pt>
                <c:pt idx="25">
                  <c:v>236</c:v>
                </c:pt>
                <c:pt idx="26">
                  <c:v>303</c:v>
                </c:pt>
                <c:pt idx="27">
                  <c:v>377</c:v>
                </c:pt>
                <c:pt idx="28">
                  <c:v>316</c:v>
                </c:pt>
                <c:pt idx="29">
                  <c:v>269</c:v>
                </c:pt>
                <c:pt idx="30">
                  <c:v>419</c:v>
                </c:pt>
                <c:pt idx="31">
                  <c:v>269</c:v>
                </c:pt>
                <c:pt idx="32">
                  <c:v>314</c:v>
                </c:pt>
                <c:pt idx="33">
                  <c:v>552</c:v>
                </c:pt>
                <c:pt idx="34">
                  <c:v>361</c:v>
                </c:pt>
                <c:pt idx="35">
                  <c:v>300</c:v>
                </c:pt>
                <c:pt idx="36">
                  <c:v>294</c:v>
                </c:pt>
                <c:pt idx="37">
                  <c:v>405</c:v>
                </c:pt>
                <c:pt idx="38">
                  <c:v>380</c:v>
                </c:pt>
                <c:pt idx="39">
                  <c:v>364</c:v>
                </c:pt>
                <c:pt idx="40">
                  <c:v>384</c:v>
                </c:pt>
                <c:pt idx="41">
                  <c:v>414</c:v>
                </c:pt>
                <c:pt idx="42">
                  <c:v>261</c:v>
                </c:pt>
                <c:pt idx="43">
                  <c:v>369</c:v>
                </c:pt>
                <c:pt idx="44">
                  <c:v>259</c:v>
                </c:pt>
                <c:pt idx="45">
                  <c:v>368</c:v>
                </c:pt>
                <c:pt idx="46">
                  <c:v>608</c:v>
                </c:pt>
                <c:pt idx="47">
                  <c:v>500</c:v>
                </c:pt>
                <c:pt idx="48">
                  <c:v>425</c:v>
                </c:pt>
                <c:pt idx="49">
                  <c:v>477</c:v>
                </c:pt>
                <c:pt idx="50">
                  <c:v>486</c:v>
                </c:pt>
                <c:pt idx="51">
                  <c:v>463</c:v>
                </c:pt>
                <c:pt idx="52">
                  <c:v>441</c:v>
                </c:pt>
                <c:pt idx="53">
                  <c:v>588</c:v>
                </c:pt>
                <c:pt idx="54">
                  <c:v>363</c:v>
                </c:pt>
                <c:pt idx="55">
                  <c:v>324</c:v>
                </c:pt>
                <c:pt idx="56">
                  <c:v>443</c:v>
                </c:pt>
                <c:pt idx="57">
                  <c:v>704</c:v>
                </c:pt>
                <c:pt idx="58">
                  <c:v>630</c:v>
                </c:pt>
                <c:pt idx="59">
                  <c:v>737</c:v>
                </c:pt>
                <c:pt idx="60">
                  <c:v>539</c:v>
                </c:pt>
                <c:pt idx="61">
                  <c:v>752</c:v>
                </c:pt>
                <c:pt idx="62">
                  <c:v>823</c:v>
                </c:pt>
                <c:pt idx="63">
                  <c:v>643</c:v>
                </c:pt>
                <c:pt idx="64">
                  <c:v>660</c:v>
                </c:pt>
                <c:pt idx="65">
                  <c:v>319</c:v>
                </c:pt>
                <c:pt idx="66">
                  <c:v>240</c:v>
                </c:pt>
                <c:pt idx="67">
                  <c:v>251</c:v>
                </c:pt>
                <c:pt idx="68">
                  <c:v>241</c:v>
                </c:pt>
                <c:pt idx="69">
                  <c:v>380</c:v>
                </c:pt>
                <c:pt idx="70">
                  <c:v>382</c:v>
                </c:pt>
                <c:pt idx="71">
                  <c:v>377</c:v>
                </c:pt>
                <c:pt idx="72">
                  <c:v>436</c:v>
                </c:pt>
                <c:pt idx="73">
                  <c:v>413</c:v>
                </c:pt>
                <c:pt idx="74">
                  <c:v>561</c:v>
                </c:pt>
                <c:pt idx="75">
                  <c:v>535</c:v>
                </c:pt>
                <c:pt idx="76">
                  <c:v>468</c:v>
                </c:pt>
                <c:pt idx="77">
                  <c:v>522</c:v>
                </c:pt>
                <c:pt idx="78">
                  <c:v>342</c:v>
                </c:pt>
                <c:pt idx="79">
                  <c:v>304</c:v>
                </c:pt>
                <c:pt idx="80">
                  <c:v>441</c:v>
                </c:pt>
                <c:pt idx="81">
                  <c:v>435</c:v>
                </c:pt>
                <c:pt idx="82">
                  <c:v>432</c:v>
                </c:pt>
                <c:pt idx="83">
                  <c:v>300</c:v>
                </c:pt>
                <c:pt idx="84">
                  <c:v>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0E-CD4D-A7C7-457E78E75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41085936"/>
        <c:axId val="-1241081040"/>
      </c:lineChart>
      <c:dateAx>
        <c:axId val="-1241085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241081040"/>
        <c:crosses val="autoZero"/>
        <c:auto val="1"/>
        <c:lblOffset val="100"/>
        <c:baseTimeUnit val="months"/>
      </c:dateAx>
      <c:valAx>
        <c:axId val="-124108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24108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image" Target="../media/image26.png" /><Relationship Id="rId1" Type="http://schemas.openxmlformats.org/officeDocument/2006/relationships/image" Target="../media/image25.png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Relationship Id="rId9" Type="http://schemas.openxmlformats.org/officeDocument/2006/relationships/image" Target="../media/image33.png" 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image" Target="../media/image26.png" /><Relationship Id="rId1" Type="http://schemas.openxmlformats.org/officeDocument/2006/relationships/image" Target="../media/image25.png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Relationship Id="rId9" Type="http://schemas.openxmlformats.org/officeDocument/2006/relationships/image" Target="../media/image33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7493C-D8BC-4733-947F-A9EDA6629FDB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81FE5DB0-1D6F-4C4A-8344-9A19940C1E93}">
      <dgm:prSet phldrT="[Szöveg]" custT="1"/>
      <dgm:spPr/>
      <dgm:t>
        <a:bodyPr/>
        <a:lstStyle/>
        <a:p>
          <a:r>
            <a:rPr lang="hu-HU" sz="1600" dirty="0"/>
            <a:t>A nyers cikk elküldése e-mailben a segédszerkesztőnek / feltöltése az online rendszerbe</a:t>
          </a:r>
        </a:p>
      </dgm:t>
    </dgm:pt>
    <dgm:pt modelId="{E7D193EF-3BEB-4A6D-8A15-3B6E01AE7933}" type="parTrans" cxnId="{26BCD4FF-75DF-4181-8DA1-AF248425B9BD}">
      <dgm:prSet/>
      <dgm:spPr/>
      <dgm:t>
        <a:bodyPr/>
        <a:lstStyle/>
        <a:p>
          <a:endParaRPr lang="hu-HU" sz="2000"/>
        </a:p>
      </dgm:t>
    </dgm:pt>
    <dgm:pt modelId="{B41D58C8-5B64-4A92-A2C3-861D7BAAC778}" type="sibTrans" cxnId="{26BCD4FF-75DF-4181-8DA1-AF248425B9BD}">
      <dgm:prSet/>
      <dgm:spPr/>
      <dgm:t>
        <a:bodyPr/>
        <a:lstStyle/>
        <a:p>
          <a:endParaRPr lang="hu-HU" sz="2000"/>
        </a:p>
      </dgm:t>
    </dgm:pt>
    <dgm:pt modelId="{8B63FB63-46FB-4D05-8A56-96BE0EBB8F63}">
      <dgm:prSet phldrT="[Szöveg]" custT="1"/>
      <dgm:spPr/>
      <dgm:t>
        <a:bodyPr/>
        <a:lstStyle/>
        <a:p>
          <a:r>
            <a:rPr lang="hu-HU" sz="1600" dirty="0"/>
            <a:t>A két bíráló kiválasztása a cikkhez (belsős/külsős), előtte plágiumkereső </a:t>
          </a:r>
          <a:r>
            <a:rPr lang="hu-HU" sz="1600" dirty="0" err="1"/>
            <a:t>végifuttatása</a:t>
          </a:r>
          <a:endParaRPr lang="hu-HU" sz="1600" dirty="0"/>
        </a:p>
      </dgm:t>
    </dgm:pt>
    <dgm:pt modelId="{F5369ADF-F3D4-4F3A-9A10-CD61F1DAB0DF}" type="parTrans" cxnId="{D30C197A-66BC-4893-8A8A-D48589EDAC40}">
      <dgm:prSet/>
      <dgm:spPr/>
      <dgm:t>
        <a:bodyPr/>
        <a:lstStyle/>
        <a:p>
          <a:endParaRPr lang="hu-HU" sz="2000"/>
        </a:p>
      </dgm:t>
    </dgm:pt>
    <dgm:pt modelId="{3CD30929-572C-4942-8987-FDF7146399D8}" type="sibTrans" cxnId="{D30C197A-66BC-4893-8A8A-D48589EDAC40}">
      <dgm:prSet/>
      <dgm:spPr/>
      <dgm:t>
        <a:bodyPr/>
        <a:lstStyle/>
        <a:p>
          <a:endParaRPr lang="hu-HU" sz="2000"/>
        </a:p>
      </dgm:t>
    </dgm:pt>
    <dgm:pt modelId="{B59C546E-CF9F-4402-95CD-91D16DDEA7AB}">
      <dgm:prSet phldrT="[Szöveg]" custT="1"/>
      <dgm:spPr/>
      <dgm:t>
        <a:bodyPr/>
        <a:lstStyle/>
        <a:p>
          <a:pPr>
            <a:spcAft>
              <a:spcPts val="0"/>
            </a:spcAft>
          </a:pPr>
          <a:r>
            <a:rPr lang="hu-HU" sz="1600" dirty="0"/>
            <a:t>Bírálókat felkérni a cikk bírálatára, határidők meghatározása, </a:t>
          </a:r>
        </a:p>
        <a:p>
          <a:pPr>
            <a:spcAft>
              <a:spcPts val="0"/>
            </a:spcAft>
          </a:pPr>
          <a:r>
            <a:rPr lang="hu-HU" sz="1600" dirty="0"/>
            <a:t>bírálati lap és követelmények kiküldése</a:t>
          </a:r>
        </a:p>
      </dgm:t>
    </dgm:pt>
    <dgm:pt modelId="{7A59BA27-CCA8-4303-B978-3F68A2260EC4}" type="parTrans" cxnId="{0B900A7E-2984-4B59-8FFE-7D1B86D8BD87}">
      <dgm:prSet/>
      <dgm:spPr/>
      <dgm:t>
        <a:bodyPr/>
        <a:lstStyle/>
        <a:p>
          <a:endParaRPr lang="hu-HU" sz="2000"/>
        </a:p>
      </dgm:t>
    </dgm:pt>
    <dgm:pt modelId="{D831CB4A-9694-4C0A-95DD-72F95F367E10}" type="sibTrans" cxnId="{0B900A7E-2984-4B59-8FFE-7D1B86D8BD87}">
      <dgm:prSet/>
      <dgm:spPr/>
      <dgm:t>
        <a:bodyPr/>
        <a:lstStyle/>
        <a:p>
          <a:endParaRPr lang="hu-HU" sz="2000"/>
        </a:p>
      </dgm:t>
    </dgm:pt>
    <dgm:pt modelId="{BE185DAA-9E21-4C3F-B063-72DD626CCAB7}">
      <dgm:prSet custT="1"/>
      <dgm:spPr/>
      <dgm:t>
        <a:bodyPr/>
        <a:lstStyle/>
        <a:p>
          <a:r>
            <a:rPr lang="hu-HU" sz="1600" dirty="0"/>
            <a:t>A visszaérkezett bírálatot a szerzőnek visszaküldeni </a:t>
          </a:r>
          <a:r>
            <a:rPr lang="hu-HU" sz="1600" dirty="0">
              <a:solidFill>
                <a:schemeClr val="accent6">
                  <a:lumMod val="60000"/>
                  <a:lumOff val="40000"/>
                </a:schemeClr>
              </a:solidFill>
            </a:rPr>
            <a:t>javításra</a:t>
          </a:r>
          <a:r>
            <a:rPr lang="hu-HU" sz="1600" dirty="0"/>
            <a:t>, vagy teljes </a:t>
          </a:r>
          <a:r>
            <a:rPr lang="hu-HU" sz="1600" dirty="0">
              <a:solidFill>
                <a:schemeClr val="accent3">
                  <a:lumMod val="40000"/>
                  <a:lumOff val="60000"/>
                </a:schemeClr>
              </a:solidFill>
            </a:rPr>
            <a:t>elfogadás</a:t>
          </a:r>
          <a:r>
            <a:rPr lang="hu-HU" sz="1600" dirty="0"/>
            <a:t>, vagy végleges </a:t>
          </a:r>
          <a:r>
            <a:rPr lang="hu-HU" sz="1600" dirty="0">
              <a:solidFill>
                <a:schemeClr val="accent2">
                  <a:lumMod val="40000"/>
                  <a:lumOff val="60000"/>
                </a:schemeClr>
              </a:solidFill>
            </a:rPr>
            <a:t>visszautasítás</a:t>
          </a:r>
        </a:p>
      </dgm:t>
    </dgm:pt>
    <dgm:pt modelId="{DD4F6B04-39E1-480E-8F77-9D6E68AF73A2}" type="parTrans" cxnId="{281C9377-2D20-46CB-BCD0-FE8484D52A6B}">
      <dgm:prSet/>
      <dgm:spPr/>
      <dgm:t>
        <a:bodyPr/>
        <a:lstStyle/>
        <a:p>
          <a:endParaRPr lang="hu-HU" sz="2000"/>
        </a:p>
      </dgm:t>
    </dgm:pt>
    <dgm:pt modelId="{F6FB8AC6-2F82-45DF-AADE-F803667B1FA3}" type="sibTrans" cxnId="{281C9377-2D20-46CB-BCD0-FE8484D52A6B}">
      <dgm:prSet/>
      <dgm:spPr/>
      <dgm:t>
        <a:bodyPr/>
        <a:lstStyle/>
        <a:p>
          <a:endParaRPr lang="hu-HU" sz="2000"/>
        </a:p>
      </dgm:t>
    </dgm:pt>
    <dgm:pt modelId="{8628740A-EC5C-4B29-AC1A-FE88512CAB2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u-HU" sz="1600" dirty="0"/>
            <a:t>A szerző által javított cikket a bírálókkal elfogadtatni, illetve a szerzőtől bekérni a szerzői nyilatkozatot, hogy csak itt jelenteti meg a cikkét</a:t>
          </a:r>
        </a:p>
      </dgm:t>
    </dgm:pt>
    <dgm:pt modelId="{01071DEE-C947-433F-B83B-99625647BFBA}" type="parTrans" cxnId="{1FC1058D-7FE1-48E2-A961-67B7FB1ACB1A}">
      <dgm:prSet/>
      <dgm:spPr/>
      <dgm:t>
        <a:bodyPr/>
        <a:lstStyle/>
        <a:p>
          <a:endParaRPr lang="hu-HU" sz="2000"/>
        </a:p>
      </dgm:t>
    </dgm:pt>
    <dgm:pt modelId="{ED42C017-1A91-4D6E-B228-312FE5D27D24}" type="sibTrans" cxnId="{1FC1058D-7FE1-48E2-A961-67B7FB1ACB1A}">
      <dgm:prSet/>
      <dgm:spPr/>
      <dgm:t>
        <a:bodyPr/>
        <a:lstStyle/>
        <a:p>
          <a:endParaRPr lang="hu-HU" sz="2000"/>
        </a:p>
      </dgm:t>
    </dgm:pt>
    <dgm:pt modelId="{41650097-A152-4C31-8EDD-789D20481371}">
      <dgm:prSet custT="1"/>
      <dgm:spPr/>
      <dgm:t>
        <a:bodyPr/>
        <a:lstStyle/>
        <a:p>
          <a:r>
            <a:rPr lang="hu-HU" sz="1600" dirty="0"/>
            <a:t>Minimum 10 cikk összegyűjtése egy számhoz</a:t>
          </a:r>
        </a:p>
      </dgm:t>
    </dgm:pt>
    <dgm:pt modelId="{121CE74B-2C5D-4CC8-B95F-2BC5A5A17603}" type="parTrans" cxnId="{261F2461-855E-4541-9BA5-C2AB07DB9669}">
      <dgm:prSet/>
      <dgm:spPr/>
      <dgm:t>
        <a:bodyPr/>
        <a:lstStyle/>
        <a:p>
          <a:endParaRPr lang="hu-HU" sz="2000"/>
        </a:p>
      </dgm:t>
    </dgm:pt>
    <dgm:pt modelId="{CCF15064-1F14-4969-94AF-55E93DF8A49D}" type="sibTrans" cxnId="{261F2461-855E-4541-9BA5-C2AB07DB9669}">
      <dgm:prSet/>
      <dgm:spPr/>
      <dgm:t>
        <a:bodyPr/>
        <a:lstStyle/>
        <a:p>
          <a:endParaRPr lang="hu-HU" sz="2000"/>
        </a:p>
      </dgm:t>
    </dgm:pt>
    <dgm:pt modelId="{EED3DF41-E48D-47C9-8824-AC7ACA6E5452}">
      <dgm:prSet custT="1"/>
      <dgm:spPr/>
      <dgm:t>
        <a:bodyPr/>
        <a:lstStyle/>
        <a:p>
          <a:r>
            <a:rPr lang="hu-HU" sz="1600"/>
            <a:t>Nyelvi lektorálás</a:t>
          </a:r>
          <a:endParaRPr lang="hu-HU" sz="1600" dirty="0"/>
        </a:p>
      </dgm:t>
    </dgm:pt>
    <dgm:pt modelId="{320EAA6F-7269-4667-B24B-062721A6E670}" type="parTrans" cxnId="{293C95AD-3142-4A74-B2BA-56F194FB1031}">
      <dgm:prSet/>
      <dgm:spPr/>
      <dgm:t>
        <a:bodyPr/>
        <a:lstStyle/>
        <a:p>
          <a:endParaRPr lang="hu-HU" sz="2000"/>
        </a:p>
      </dgm:t>
    </dgm:pt>
    <dgm:pt modelId="{7FF5C6A7-E01D-4056-A312-E02D24A64EDD}" type="sibTrans" cxnId="{293C95AD-3142-4A74-B2BA-56F194FB1031}">
      <dgm:prSet/>
      <dgm:spPr/>
      <dgm:t>
        <a:bodyPr/>
        <a:lstStyle/>
        <a:p>
          <a:endParaRPr lang="hu-HU" sz="2000"/>
        </a:p>
      </dgm:t>
    </dgm:pt>
    <dgm:pt modelId="{22553E52-9138-4E5B-A293-DC98245CC02E}">
      <dgm:prSet custT="1"/>
      <dgm:spPr/>
      <dgm:t>
        <a:bodyPr/>
        <a:lstStyle/>
        <a:p>
          <a:r>
            <a:rPr lang="hu-HU" sz="1600"/>
            <a:t>Tördelésre küldés, majd jóváhagyás után nyomtatás</a:t>
          </a:r>
          <a:endParaRPr lang="hu-HU" sz="1600" dirty="0"/>
        </a:p>
      </dgm:t>
    </dgm:pt>
    <dgm:pt modelId="{801C67C1-3D5E-42A7-B03A-8D0ABE45461A}" type="parTrans" cxnId="{812E2531-6DC3-4F4D-91EE-318ECD2A8447}">
      <dgm:prSet/>
      <dgm:spPr/>
      <dgm:t>
        <a:bodyPr/>
        <a:lstStyle/>
        <a:p>
          <a:endParaRPr lang="hu-HU" sz="2000"/>
        </a:p>
      </dgm:t>
    </dgm:pt>
    <dgm:pt modelId="{50690C22-2FA3-4CC9-BA1A-F3A73DD676B5}" type="sibTrans" cxnId="{812E2531-6DC3-4F4D-91EE-318ECD2A8447}">
      <dgm:prSet/>
      <dgm:spPr/>
      <dgm:t>
        <a:bodyPr/>
        <a:lstStyle/>
        <a:p>
          <a:endParaRPr lang="hu-HU" sz="2000"/>
        </a:p>
      </dgm:t>
    </dgm:pt>
    <dgm:pt modelId="{3BAA156B-5ABF-4BCC-B37A-06B16513965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u-HU" sz="1600" dirty="0"/>
            <a:t>Kész számokat elektronikusan/nyomtatva eljuttatni a </a:t>
          </a:r>
          <a:r>
            <a:rPr lang="hu-HU" sz="1600" dirty="0" err="1"/>
            <a:t>szerzőkhoz</a:t>
          </a:r>
          <a:r>
            <a:rPr lang="hu-HU" sz="1600" dirty="0"/>
            <a:t> / feltölteni a honlapokra (APSTRACT, </a:t>
          </a:r>
          <a:r>
            <a:rPr lang="hu-HU" sz="1600" dirty="0" err="1"/>
            <a:t>Agecon</a:t>
          </a:r>
          <a:r>
            <a:rPr lang="hu-HU" sz="1600" dirty="0"/>
            <a:t>, </a:t>
          </a:r>
          <a:r>
            <a:rPr lang="hu-HU" sz="1600"/>
            <a:t>DOI számbejegyzés)</a:t>
          </a:r>
          <a:endParaRPr lang="hu-HU" sz="1600" dirty="0"/>
        </a:p>
      </dgm:t>
    </dgm:pt>
    <dgm:pt modelId="{3F71E105-A5B7-4092-A074-0C900C0A988B}" type="parTrans" cxnId="{55008294-2F8F-4A31-BCE3-CA6943A6A19E}">
      <dgm:prSet/>
      <dgm:spPr/>
      <dgm:t>
        <a:bodyPr/>
        <a:lstStyle/>
        <a:p>
          <a:endParaRPr lang="hu-HU" sz="2000"/>
        </a:p>
      </dgm:t>
    </dgm:pt>
    <dgm:pt modelId="{BE2C3DB0-FCC6-4FF7-98D2-B77518042D27}" type="sibTrans" cxnId="{55008294-2F8F-4A31-BCE3-CA6943A6A19E}">
      <dgm:prSet/>
      <dgm:spPr/>
      <dgm:t>
        <a:bodyPr/>
        <a:lstStyle/>
        <a:p>
          <a:endParaRPr lang="hu-HU" sz="2000"/>
        </a:p>
      </dgm:t>
    </dgm:pt>
    <dgm:pt modelId="{461D8A91-AC18-4345-98C6-A2608991126A}" type="pres">
      <dgm:prSet presAssocID="{F1E7493C-D8BC-4733-947F-A9EDA6629FDB}" presName="linearFlow" presStyleCnt="0">
        <dgm:presLayoutVars>
          <dgm:dir/>
          <dgm:resizeHandles val="exact"/>
        </dgm:presLayoutVars>
      </dgm:prSet>
      <dgm:spPr/>
    </dgm:pt>
    <dgm:pt modelId="{B97ABC3E-B4F5-49E8-A927-16F473CB52C8}" type="pres">
      <dgm:prSet presAssocID="{81FE5DB0-1D6F-4C4A-8344-9A19940C1E93}" presName="composite" presStyleCnt="0"/>
      <dgm:spPr/>
    </dgm:pt>
    <dgm:pt modelId="{6F2C50D1-E847-44F6-895F-378E91F679F0}" type="pres">
      <dgm:prSet presAssocID="{81FE5DB0-1D6F-4C4A-8344-9A19940C1E93}" presName="imgShp" presStyleLbl="fgImgPlace1" presStyleIdx="0" presStyleCnt="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5B62EB2-15F7-4783-B0F0-5FC3E8ED0DB7}" type="pres">
      <dgm:prSet presAssocID="{81FE5DB0-1D6F-4C4A-8344-9A19940C1E93}" presName="txShp" presStyleLbl="node1" presStyleIdx="0" presStyleCnt="9">
        <dgm:presLayoutVars>
          <dgm:bulletEnabled val="1"/>
        </dgm:presLayoutVars>
      </dgm:prSet>
      <dgm:spPr/>
    </dgm:pt>
    <dgm:pt modelId="{8EA1BC75-A566-4B83-9DD2-D5E897CEA821}" type="pres">
      <dgm:prSet presAssocID="{B41D58C8-5B64-4A92-A2C3-861D7BAAC778}" presName="spacing" presStyleCnt="0"/>
      <dgm:spPr/>
    </dgm:pt>
    <dgm:pt modelId="{8EB747B1-7E01-4955-A131-FA3E7EF61981}" type="pres">
      <dgm:prSet presAssocID="{8B63FB63-46FB-4D05-8A56-96BE0EBB8F63}" presName="composite" presStyleCnt="0"/>
      <dgm:spPr/>
    </dgm:pt>
    <dgm:pt modelId="{432E4680-29F9-4583-BD64-1D733CB92488}" type="pres">
      <dgm:prSet presAssocID="{8B63FB63-46FB-4D05-8A56-96BE0EBB8F63}" presName="imgShp" presStyleLbl="fgImgPlace1" presStyleIdx="1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7F1D51-216C-4B79-B982-A455B61EE826}" type="pres">
      <dgm:prSet presAssocID="{8B63FB63-46FB-4D05-8A56-96BE0EBB8F63}" presName="txShp" presStyleLbl="node1" presStyleIdx="1" presStyleCnt="9">
        <dgm:presLayoutVars>
          <dgm:bulletEnabled val="1"/>
        </dgm:presLayoutVars>
      </dgm:prSet>
      <dgm:spPr/>
    </dgm:pt>
    <dgm:pt modelId="{B5698FDA-48D1-456F-837A-67AC2D8652F4}" type="pres">
      <dgm:prSet presAssocID="{3CD30929-572C-4942-8987-FDF7146399D8}" presName="spacing" presStyleCnt="0"/>
      <dgm:spPr/>
    </dgm:pt>
    <dgm:pt modelId="{64900650-7DCA-4A14-B13B-B43097AE2DEA}" type="pres">
      <dgm:prSet presAssocID="{B59C546E-CF9F-4402-95CD-91D16DDEA7AB}" presName="composite" presStyleCnt="0"/>
      <dgm:spPr/>
    </dgm:pt>
    <dgm:pt modelId="{B4F9EB1F-E032-4793-BEBB-C217B583FE19}" type="pres">
      <dgm:prSet presAssocID="{B59C546E-CF9F-4402-95CD-91D16DDEA7AB}" presName="imgShp" presStyleLbl="fgImgPlace1" presStyleIdx="2" presStyleCnt="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1511CE6-6E17-4322-AF41-EC828F6B97BA}" type="pres">
      <dgm:prSet presAssocID="{B59C546E-CF9F-4402-95CD-91D16DDEA7AB}" presName="txShp" presStyleLbl="node1" presStyleIdx="2" presStyleCnt="9">
        <dgm:presLayoutVars>
          <dgm:bulletEnabled val="1"/>
        </dgm:presLayoutVars>
      </dgm:prSet>
      <dgm:spPr/>
    </dgm:pt>
    <dgm:pt modelId="{D76421FE-C517-419F-9E39-5C80C0AD5053}" type="pres">
      <dgm:prSet presAssocID="{D831CB4A-9694-4C0A-95DD-72F95F367E10}" presName="spacing" presStyleCnt="0"/>
      <dgm:spPr/>
    </dgm:pt>
    <dgm:pt modelId="{57B3B39F-449F-4DDF-8FE2-C19844E27DA7}" type="pres">
      <dgm:prSet presAssocID="{BE185DAA-9E21-4C3F-B063-72DD626CCAB7}" presName="composite" presStyleCnt="0"/>
      <dgm:spPr/>
    </dgm:pt>
    <dgm:pt modelId="{58947795-B17E-4495-8A29-47BDF60DD35B}" type="pres">
      <dgm:prSet presAssocID="{BE185DAA-9E21-4C3F-B063-72DD626CCAB7}" presName="imgShp" presStyleLbl="fgImgPlace1" presStyleIdx="3" presStyleCnt="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4DE9FC8-4D34-4366-AF1E-AEDCF7EE169F}" type="pres">
      <dgm:prSet presAssocID="{BE185DAA-9E21-4C3F-B063-72DD626CCAB7}" presName="txShp" presStyleLbl="node1" presStyleIdx="3" presStyleCnt="9">
        <dgm:presLayoutVars>
          <dgm:bulletEnabled val="1"/>
        </dgm:presLayoutVars>
      </dgm:prSet>
      <dgm:spPr/>
    </dgm:pt>
    <dgm:pt modelId="{5F2BDF3D-B873-4669-A7D5-F29CA3022440}" type="pres">
      <dgm:prSet presAssocID="{F6FB8AC6-2F82-45DF-AADE-F803667B1FA3}" presName="spacing" presStyleCnt="0"/>
      <dgm:spPr/>
    </dgm:pt>
    <dgm:pt modelId="{5DAE2D58-D5FA-45EA-9DBC-F02825AA61E0}" type="pres">
      <dgm:prSet presAssocID="{8628740A-EC5C-4B29-AC1A-FE88512CAB2D}" presName="composite" presStyleCnt="0"/>
      <dgm:spPr/>
    </dgm:pt>
    <dgm:pt modelId="{A8CC9F0C-D841-4F1D-BD9E-F5B4D50930FE}" type="pres">
      <dgm:prSet presAssocID="{8628740A-EC5C-4B29-AC1A-FE88512CAB2D}" presName="imgShp" presStyleLbl="fgImgPlace1" presStyleIdx="4" presStyleCnt="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30D8EB3-629E-42CF-98CE-31225E67A95D}" type="pres">
      <dgm:prSet presAssocID="{8628740A-EC5C-4B29-AC1A-FE88512CAB2D}" presName="txShp" presStyleLbl="node1" presStyleIdx="4" presStyleCnt="9">
        <dgm:presLayoutVars>
          <dgm:bulletEnabled val="1"/>
        </dgm:presLayoutVars>
      </dgm:prSet>
      <dgm:spPr/>
    </dgm:pt>
    <dgm:pt modelId="{802BF33D-4A18-428A-99B9-29711E1BA3D2}" type="pres">
      <dgm:prSet presAssocID="{ED42C017-1A91-4D6E-B228-312FE5D27D24}" presName="spacing" presStyleCnt="0"/>
      <dgm:spPr/>
    </dgm:pt>
    <dgm:pt modelId="{718568E0-311D-489F-8878-D40ACE91B75A}" type="pres">
      <dgm:prSet presAssocID="{41650097-A152-4C31-8EDD-789D20481371}" presName="composite" presStyleCnt="0"/>
      <dgm:spPr/>
    </dgm:pt>
    <dgm:pt modelId="{A557680C-84C2-4486-A8F8-C0F3C8979E45}" type="pres">
      <dgm:prSet presAssocID="{41650097-A152-4C31-8EDD-789D20481371}" presName="imgShp" presStyleLbl="fgImgPlace1" presStyleIdx="5" presStyleCnt="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80D5E97-7E96-4FA8-B4E4-E23B5ECEFDC8}" type="pres">
      <dgm:prSet presAssocID="{41650097-A152-4C31-8EDD-789D20481371}" presName="txShp" presStyleLbl="node1" presStyleIdx="5" presStyleCnt="9">
        <dgm:presLayoutVars>
          <dgm:bulletEnabled val="1"/>
        </dgm:presLayoutVars>
      </dgm:prSet>
      <dgm:spPr/>
    </dgm:pt>
    <dgm:pt modelId="{5D0F188E-1C63-4B10-87EA-3BA219F38BAB}" type="pres">
      <dgm:prSet presAssocID="{CCF15064-1F14-4969-94AF-55E93DF8A49D}" presName="spacing" presStyleCnt="0"/>
      <dgm:spPr/>
    </dgm:pt>
    <dgm:pt modelId="{B1814563-168D-4353-8D40-F23B972ACE47}" type="pres">
      <dgm:prSet presAssocID="{EED3DF41-E48D-47C9-8824-AC7ACA6E5452}" presName="composite" presStyleCnt="0"/>
      <dgm:spPr/>
    </dgm:pt>
    <dgm:pt modelId="{BD1A0D52-DCC3-4E27-B0B4-14752792AC7D}" type="pres">
      <dgm:prSet presAssocID="{EED3DF41-E48D-47C9-8824-AC7ACA6E5452}" presName="imgShp" presStyleLbl="fgImgPlace1" presStyleIdx="6" presStyleCnt="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BBA3CFBD-6138-4AF2-9E64-E98ACD9A7211}" type="pres">
      <dgm:prSet presAssocID="{EED3DF41-E48D-47C9-8824-AC7ACA6E5452}" presName="txShp" presStyleLbl="node1" presStyleIdx="6" presStyleCnt="9">
        <dgm:presLayoutVars>
          <dgm:bulletEnabled val="1"/>
        </dgm:presLayoutVars>
      </dgm:prSet>
      <dgm:spPr/>
    </dgm:pt>
    <dgm:pt modelId="{D5753A15-F465-4FC4-9996-2D3B5BD2E334}" type="pres">
      <dgm:prSet presAssocID="{7FF5C6A7-E01D-4056-A312-E02D24A64EDD}" presName="spacing" presStyleCnt="0"/>
      <dgm:spPr/>
    </dgm:pt>
    <dgm:pt modelId="{9C5DADE9-70EA-4140-A57F-343A31CC46C8}" type="pres">
      <dgm:prSet presAssocID="{22553E52-9138-4E5B-A293-DC98245CC02E}" presName="composite" presStyleCnt="0"/>
      <dgm:spPr/>
    </dgm:pt>
    <dgm:pt modelId="{DEE91695-1F61-4083-A3E9-99738C463BA9}" type="pres">
      <dgm:prSet presAssocID="{22553E52-9138-4E5B-A293-DC98245CC02E}" presName="imgShp" presStyleLbl="fgImgPlace1" presStyleIdx="7" presStyleCnt="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C198150B-75EA-4ABA-AAF3-5DF315B6E57B}" type="pres">
      <dgm:prSet presAssocID="{22553E52-9138-4E5B-A293-DC98245CC02E}" presName="txShp" presStyleLbl="node1" presStyleIdx="7" presStyleCnt="9">
        <dgm:presLayoutVars>
          <dgm:bulletEnabled val="1"/>
        </dgm:presLayoutVars>
      </dgm:prSet>
      <dgm:spPr/>
    </dgm:pt>
    <dgm:pt modelId="{3F0C8807-C2D5-4CF4-95CD-28531C4C10CE}" type="pres">
      <dgm:prSet presAssocID="{50690C22-2FA3-4CC9-BA1A-F3A73DD676B5}" presName="spacing" presStyleCnt="0"/>
      <dgm:spPr/>
    </dgm:pt>
    <dgm:pt modelId="{65CA96A0-1656-4D20-9D2C-8F02C19AD110}" type="pres">
      <dgm:prSet presAssocID="{3BAA156B-5ABF-4BCC-B37A-06B165139654}" presName="composite" presStyleCnt="0"/>
      <dgm:spPr/>
    </dgm:pt>
    <dgm:pt modelId="{C6D08463-41A2-48B2-892C-34E13CF83850}" type="pres">
      <dgm:prSet presAssocID="{3BAA156B-5ABF-4BCC-B37A-06B165139654}" presName="imgShp" presStyleLbl="fgImgPlace1" presStyleIdx="8" presStyleCnt="9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9A6D3CBE-221C-496C-963F-DDE8EDEC93D2}" type="pres">
      <dgm:prSet presAssocID="{3BAA156B-5ABF-4BCC-B37A-06B165139654}" presName="txShp" presStyleLbl="node1" presStyleIdx="8" presStyleCnt="9">
        <dgm:presLayoutVars>
          <dgm:bulletEnabled val="1"/>
        </dgm:presLayoutVars>
      </dgm:prSet>
      <dgm:spPr/>
    </dgm:pt>
  </dgm:ptLst>
  <dgm:cxnLst>
    <dgm:cxn modelId="{231DDB12-1C93-44AF-8D27-3EDDC1BD4E5C}" type="presOf" srcId="{41650097-A152-4C31-8EDD-789D20481371}" destId="{380D5E97-7E96-4FA8-B4E4-E23B5ECEFDC8}" srcOrd="0" destOrd="0" presId="urn:microsoft.com/office/officeart/2005/8/layout/vList3"/>
    <dgm:cxn modelId="{A3D7A71F-4E96-4CD9-B616-36E622964EF2}" type="presOf" srcId="{BE185DAA-9E21-4C3F-B063-72DD626CCAB7}" destId="{44DE9FC8-4D34-4366-AF1E-AEDCF7EE169F}" srcOrd="0" destOrd="0" presId="urn:microsoft.com/office/officeart/2005/8/layout/vList3"/>
    <dgm:cxn modelId="{1AE9C030-9B69-4195-8555-98F75C44763C}" type="presOf" srcId="{8B63FB63-46FB-4D05-8A56-96BE0EBB8F63}" destId="{C37F1D51-216C-4B79-B982-A455B61EE826}" srcOrd="0" destOrd="0" presId="urn:microsoft.com/office/officeart/2005/8/layout/vList3"/>
    <dgm:cxn modelId="{812E2531-6DC3-4F4D-91EE-318ECD2A8447}" srcId="{F1E7493C-D8BC-4733-947F-A9EDA6629FDB}" destId="{22553E52-9138-4E5B-A293-DC98245CC02E}" srcOrd="7" destOrd="0" parTransId="{801C67C1-3D5E-42A7-B03A-8D0ABE45461A}" sibTransId="{50690C22-2FA3-4CC9-BA1A-F3A73DD676B5}"/>
    <dgm:cxn modelId="{D520E73B-98B5-4FBB-89B2-7C77CFB4F711}" type="presOf" srcId="{3BAA156B-5ABF-4BCC-B37A-06B165139654}" destId="{9A6D3CBE-221C-496C-963F-DDE8EDEC93D2}" srcOrd="0" destOrd="0" presId="urn:microsoft.com/office/officeart/2005/8/layout/vList3"/>
    <dgm:cxn modelId="{87A0B65F-98DC-48BE-B304-94B83582F709}" type="presOf" srcId="{F1E7493C-D8BC-4733-947F-A9EDA6629FDB}" destId="{461D8A91-AC18-4345-98C6-A2608991126A}" srcOrd="0" destOrd="0" presId="urn:microsoft.com/office/officeart/2005/8/layout/vList3"/>
    <dgm:cxn modelId="{261F2461-855E-4541-9BA5-C2AB07DB9669}" srcId="{F1E7493C-D8BC-4733-947F-A9EDA6629FDB}" destId="{41650097-A152-4C31-8EDD-789D20481371}" srcOrd="5" destOrd="0" parTransId="{121CE74B-2C5D-4CC8-B95F-2BC5A5A17603}" sibTransId="{CCF15064-1F14-4969-94AF-55E93DF8A49D}"/>
    <dgm:cxn modelId="{61B81E4A-32B5-4D49-8742-C6CDFF16377B}" type="presOf" srcId="{22553E52-9138-4E5B-A293-DC98245CC02E}" destId="{C198150B-75EA-4ABA-AAF3-5DF315B6E57B}" srcOrd="0" destOrd="0" presId="urn:microsoft.com/office/officeart/2005/8/layout/vList3"/>
    <dgm:cxn modelId="{BFA3C76D-DEA4-49C9-A88C-7C162D0EB6F6}" type="presOf" srcId="{B59C546E-CF9F-4402-95CD-91D16DDEA7AB}" destId="{A1511CE6-6E17-4322-AF41-EC828F6B97BA}" srcOrd="0" destOrd="0" presId="urn:microsoft.com/office/officeart/2005/8/layout/vList3"/>
    <dgm:cxn modelId="{281C9377-2D20-46CB-BCD0-FE8484D52A6B}" srcId="{F1E7493C-D8BC-4733-947F-A9EDA6629FDB}" destId="{BE185DAA-9E21-4C3F-B063-72DD626CCAB7}" srcOrd="3" destOrd="0" parTransId="{DD4F6B04-39E1-480E-8F77-9D6E68AF73A2}" sibTransId="{F6FB8AC6-2F82-45DF-AADE-F803667B1FA3}"/>
    <dgm:cxn modelId="{D30C197A-66BC-4893-8A8A-D48589EDAC40}" srcId="{F1E7493C-D8BC-4733-947F-A9EDA6629FDB}" destId="{8B63FB63-46FB-4D05-8A56-96BE0EBB8F63}" srcOrd="1" destOrd="0" parTransId="{F5369ADF-F3D4-4F3A-9A10-CD61F1DAB0DF}" sibTransId="{3CD30929-572C-4942-8987-FDF7146399D8}"/>
    <dgm:cxn modelId="{0B900A7E-2984-4B59-8FFE-7D1B86D8BD87}" srcId="{F1E7493C-D8BC-4733-947F-A9EDA6629FDB}" destId="{B59C546E-CF9F-4402-95CD-91D16DDEA7AB}" srcOrd="2" destOrd="0" parTransId="{7A59BA27-CCA8-4303-B978-3F68A2260EC4}" sibTransId="{D831CB4A-9694-4C0A-95DD-72F95F367E10}"/>
    <dgm:cxn modelId="{1FC1058D-7FE1-48E2-A961-67B7FB1ACB1A}" srcId="{F1E7493C-D8BC-4733-947F-A9EDA6629FDB}" destId="{8628740A-EC5C-4B29-AC1A-FE88512CAB2D}" srcOrd="4" destOrd="0" parTransId="{01071DEE-C947-433F-B83B-99625647BFBA}" sibTransId="{ED42C017-1A91-4D6E-B228-312FE5D27D24}"/>
    <dgm:cxn modelId="{55008294-2F8F-4A31-BCE3-CA6943A6A19E}" srcId="{F1E7493C-D8BC-4733-947F-A9EDA6629FDB}" destId="{3BAA156B-5ABF-4BCC-B37A-06B165139654}" srcOrd="8" destOrd="0" parTransId="{3F71E105-A5B7-4092-A074-0C900C0A988B}" sibTransId="{BE2C3DB0-FCC6-4FF7-98D2-B77518042D27}"/>
    <dgm:cxn modelId="{722B86A5-1C59-4B69-AFB3-05D95EFA755B}" type="presOf" srcId="{8628740A-EC5C-4B29-AC1A-FE88512CAB2D}" destId="{730D8EB3-629E-42CF-98CE-31225E67A95D}" srcOrd="0" destOrd="0" presId="urn:microsoft.com/office/officeart/2005/8/layout/vList3"/>
    <dgm:cxn modelId="{293C95AD-3142-4A74-B2BA-56F194FB1031}" srcId="{F1E7493C-D8BC-4733-947F-A9EDA6629FDB}" destId="{EED3DF41-E48D-47C9-8824-AC7ACA6E5452}" srcOrd="6" destOrd="0" parTransId="{320EAA6F-7269-4667-B24B-062721A6E670}" sibTransId="{7FF5C6A7-E01D-4056-A312-E02D24A64EDD}"/>
    <dgm:cxn modelId="{58945ED6-B0CD-4EFC-A998-486C48E09819}" type="presOf" srcId="{81FE5DB0-1D6F-4C4A-8344-9A19940C1E93}" destId="{75B62EB2-15F7-4783-B0F0-5FC3E8ED0DB7}" srcOrd="0" destOrd="0" presId="urn:microsoft.com/office/officeart/2005/8/layout/vList3"/>
    <dgm:cxn modelId="{CC7A13E7-8625-43BF-8EFC-101A319953EE}" type="presOf" srcId="{EED3DF41-E48D-47C9-8824-AC7ACA6E5452}" destId="{BBA3CFBD-6138-4AF2-9E64-E98ACD9A7211}" srcOrd="0" destOrd="0" presId="urn:microsoft.com/office/officeart/2005/8/layout/vList3"/>
    <dgm:cxn modelId="{26BCD4FF-75DF-4181-8DA1-AF248425B9BD}" srcId="{F1E7493C-D8BC-4733-947F-A9EDA6629FDB}" destId="{81FE5DB0-1D6F-4C4A-8344-9A19940C1E93}" srcOrd="0" destOrd="0" parTransId="{E7D193EF-3BEB-4A6D-8A15-3B6E01AE7933}" sibTransId="{B41D58C8-5B64-4A92-A2C3-861D7BAAC778}"/>
    <dgm:cxn modelId="{2131C68D-0F64-44AE-BE03-22542320C2CD}" type="presParOf" srcId="{461D8A91-AC18-4345-98C6-A2608991126A}" destId="{B97ABC3E-B4F5-49E8-A927-16F473CB52C8}" srcOrd="0" destOrd="0" presId="urn:microsoft.com/office/officeart/2005/8/layout/vList3"/>
    <dgm:cxn modelId="{7FEC499D-62A7-4444-9A93-1D6B108D8B01}" type="presParOf" srcId="{B97ABC3E-B4F5-49E8-A927-16F473CB52C8}" destId="{6F2C50D1-E847-44F6-895F-378E91F679F0}" srcOrd="0" destOrd="0" presId="urn:microsoft.com/office/officeart/2005/8/layout/vList3"/>
    <dgm:cxn modelId="{E7C313D1-1F80-4429-A99C-F1463CDDC6EA}" type="presParOf" srcId="{B97ABC3E-B4F5-49E8-A927-16F473CB52C8}" destId="{75B62EB2-15F7-4783-B0F0-5FC3E8ED0DB7}" srcOrd="1" destOrd="0" presId="urn:microsoft.com/office/officeart/2005/8/layout/vList3"/>
    <dgm:cxn modelId="{E6D910C8-8EEE-48CA-9B0B-E2B21100F1AC}" type="presParOf" srcId="{461D8A91-AC18-4345-98C6-A2608991126A}" destId="{8EA1BC75-A566-4B83-9DD2-D5E897CEA821}" srcOrd="1" destOrd="0" presId="urn:microsoft.com/office/officeart/2005/8/layout/vList3"/>
    <dgm:cxn modelId="{1B47CC19-226E-4C33-88B0-2EAE1BA47036}" type="presParOf" srcId="{461D8A91-AC18-4345-98C6-A2608991126A}" destId="{8EB747B1-7E01-4955-A131-FA3E7EF61981}" srcOrd="2" destOrd="0" presId="urn:microsoft.com/office/officeart/2005/8/layout/vList3"/>
    <dgm:cxn modelId="{71B63FD6-F467-413C-8FBD-24BD5C10988D}" type="presParOf" srcId="{8EB747B1-7E01-4955-A131-FA3E7EF61981}" destId="{432E4680-29F9-4583-BD64-1D733CB92488}" srcOrd="0" destOrd="0" presId="urn:microsoft.com/office/officeart/2005/8/layout/vList3"/>
    <dgm:cxn modelId="{E383518E-3B60-4E30-BEDB-E3F1DD1CF16A}" type="presParOf" srcId="{8EB747B1-7E01-4955-A131-FA3E7EF61981}" destId="{C37F1D51-216C-4B79-B982-A455B61EE826}" srcOrd="1" destOrd="0" presId="urn:microsoft.com/office/officeart/2005/8/layout/vList3"/>
    <dgm:cxn modelId="{D2440036-A5C8-4A0C-AF01-E5633D2114CD}" type="presParOf" srcId="{461D8A91-AC18-4345-98C6-A2608991126A}" destId="{B5698FDA-48D1-456F-837A-67AC2D8652F4}" srcOrd="3" destOrd="0" presId="urn:microsoft.com/office/officeart/2005/8/layout/vList3"/>
    <dgm:cxn modelId="{5817AC88-F23C-4CB2-9BD7-5389A8BE1A91}" type="presParOf" srcId="{461D8A91-AC18-4345-98C6-A2608991126A}" destId="{64900650-7DCA-4A14-B13B-B43097AE2DEA}" srcOrd="4" destOrd="0" presId="urn:microsoft.com/office/officeart/2005/8/layout/vList3"/>
    <dgm:cxn modelId="{B9B73D2C-9047-4E5A-90FF-BA0388431BAC}" type="presParOf" srcId="{64900650-7DCA-4A14-B13B-B43097AE2DEA}" destId="{B4F9EB1F-E032-4793-BEBB-C217B583FE19}" srcOrd="0" destOrd="0" presId="urn:microsoft.com/office/officeart/2005/8/layout/vList3"/>
    <dgm:cxn modelId="{31FBADDF-210C-4130-A9B6-CE041344EEF7}" type="presParOf" srcId="{64900650-7DCA-4A14-B13B-B43097AE2DEA}" destId="{A1511CE6-6E17-4322-AF41-EC828F6B97BA}" srcOrd="1" destOrd="0" presId="urn:microsoft.com/office/officeart/2005/8/layout/vList3"/>
    <dgm:cxn modelId="{AD689252-731C-4DC0-B4D0-DE9C97FED307}" type="presParOf" srcId="{461D8A91-AC18-4345-98C6-A2608991126A}" destId="{D76421FE-C517-419F-9E39-5C80C0AD5053}" srcOrd="5" destOrd="0" presId="urn:microsoft.com/office/officeart/2005/8/layout/vList3"/>
    <dgm:cxn modelId="{5CDD0CE3-A7AD-43AA-BC19-F2B238BA1480}" type="presParOf" srcId="{461D8A91-AC18-4345-98C6-A2608991126A}" destId="{57B3B39F-449F-4DDF-8FE2-C19844E27DA7}" srcOrd="6" destOrd="0" presId="urn:microsoft.com/office/officeart/2005/8/layout/vList3"/>
    <dgm:cxn modelId="{3E6E5B0C-2378-436B-BE32-B1A34306B8A6}" type="presParOf" srcId="{57B3B39F-449F-4DDF-8FE2-C19844E27DA7}" destId="{58947795-B17E-4495-8A29-47BDF60DD35B}" srcOrd="0" destOrd="0" presId="urn:microsoft.com/office/officeart/2005/8/layout/vList3"/>
    <dgm:cxn modelId="{3C1FC0BE-2118-4E76-9DC1-0BC971346FE2}" type="presParOf" srcId="{57B3B39F-449F-4DDF-8FE2-C19844E27DA7}" destId="{44DE9FC8-4D34-4366-AF1E-AEDCF7EE169F}" srcOrd="1" destOrd="0" presId="urn:microsoft.com/office/officeart/2005/8/layout/vList3"/>
    <dgm:cxn modelId="{86ABE6F4-82BA-4368-80BA-FF9DCBF6B95B}" type="presParOf" srcId="{461D8A91-AC18-4345-98C6-A2608991126A}" destId="{5F2BDF3D-B873-4669-A7D5-F29CA3022440}" srcOrd="7" destOrd="0" presId="urn:microsoft.com/office/officeart/2005/8/layout/vList3"/>
    <dgm:cxn modelId="{7EDA5F9F-C903-44CD-8E68-4F3FA376A145}" type="presParOf" srcId="{461D8A91-AC18-4345-98C6-A2608991126A}" destId="{5DAE2D58-D5FA-45EA-9DBC-F02825AA61E0}" srcOrd="8" destOrd="0" presId="urn:microsoft.com/office/officeart/2005/8/layout/vList3"/>
    <dgm:cxn modelId="{1BA00AB1-0846-44CD-9A80-B708C66F2270}" type="presParOf" srcId="{5DAE2D58-D5FA-45EA-9DBC-F02825AA61E0}" destId="{A8CC9F0C-D841-4F1D-BD9E-F5B4D50930FE}" srcOrd="0" destOrd="0" presId="urn:microsoft.com/office/officeart/2005/8/layout/vList3"/>
    <dgm:cxn modelId="{FA72A4BB-E53C-4377-B94D-C41DABC8B9A7}" type="presParOf" srcId="{5DAE2D58-D5FA-45EA-9DBC-F02825AA61E0}" destId="{730D8EB3-629E-42CF-98CE-31225E67A95D}" srcOrd="1" destOrd="0" presId="urn:microsoft.com/office/officeart/2005/8/layout/vList3"/>
    <dgm:cxn modelId="{CE17C0DF-17E9-4504-B9EB-E5ADCD0227FF}" type="presParOf" srcId="{461D8A91-AC18-4345-98C6-A2608991126A}" destId="{802BF33D-4A18-428A-99B9-29711E1BA3D2}" srcOrd="9" destOrd="0" presId="urn:microsoft.com/office/officeart/2005/8/layout/vList3"/>
    <dgm:cxn modelId="{60A91278-0077-4912-A705-8CD9BC583A75}" type="presParOf" srcId="{461D8A91-AC18-4345-98C6-A2608991126A}" destId="{718568E0-311D-489F-8878-D40ACE91B75A}" srcOrd="10" destOrd="0" presId="urn:microsoft.com/office/officeart/2005/8/layout/vList3"/>
    <dgm:cxn modelId="{FB7BECCD-856B-4C93-BB40-17D89F9CE849}" type="presParOf" srcId="{718568E0-311D-489F-8878-D40ACE91B75A}" destId="{A557680C-84C2-4486-A8F8-C0F3C8979E45}" srcOrd="0" destOrd="0" presId="urn:microsoft.com/office/officeart/2005/8/layout/vList3"/>
    <dgm:cxn modelId="{3F6959E8-17B3-4413-9496-9383F0F08A98}" type="presParOf" srcId="{718568E0-311D-489F-8878-D40ACE91B75A}" destId="{380D5E97-7E96-4FA8-B4E4-E23B5ECEFDC8}" srcOrd="1" destOrd="0" presId="urn:microsoft.com/office/officeart/2005/8/layout/vList3"/>
    <dgm:cxn modelId="{63A947C0-0476-4EF1-9786-8B2A4F13B0EC}" type="presParOf" srcId="{461D8A91-AC18-4345-98C6-A2608991126A}" destId="{5D0F188E-1C63-4B10-87EA-3BA219F38BAB}" srcOrd="11" destOrd="0" presId="urn:microsoft.com/office/officeart/2005/8/layout/vList3"/>
    <dgm:cxn modelId="{08992DF0-7B5E-4CE6-995D-8EC5E43D6ED8}" type="presParOf" srcId="{461D8A91-AC18-4345-98C6-A2608991126A}" destId="{B1814563-168D-4353-8D40-F23B972ACE47}" srcOrd="12" destOrd="0" presId="urn:microsoft.com/office/officeart/2005/8/layout/vList3"/>
    <dgm:cxn modelId="{02E76AFE-194B-4418-A13D-8C086250B6A2}" type="presParOf" srcId="{B1814563-168D-4353-8D40-F23B972ACE47}" destId="{BD1A0D52-DCC3-4E27-B0B4-14752792AC7D}" srcOrd="0" destOrd="0" presId="urn:microsoft.com/office/officeart/2005/8/layout/vList3"/>
    <dgm:cxn modelId="{90EBBD4D-C176-4BEC-8C1E-520392287732}" type="presParOf" srcId="{B1814563-168D-4353-8D40-F23B972ACE47}" destId="{BBA3CFBD-6138-4AF2-9E64-E98ACD9A7211}" srcOrd="1" destOrd="0" presId="urn:microsoft.com/office/officeart/2005/8/layout/vList3"/>
    <dgm:cxn modelId="{B96590D5-AE04-4580-80DA-6DCE5770E861}" type="presParOf" srcId="{461D8A91-AC18-4345-98C6-A2608991126A}" destId="{D5753A15-F465-4FC4-9996-2D3B5BD2E334}" srcOrd="13" destOrd="0" presId="urn:microsoft.com/office/officeart/2005/8/layout/vList3"/>
    <dgm:cxn modelId="{E445541A-42D0-424E-A213-95925E1FBB95}" type="presParOf" srcId="{461D8A91-AC18-4345-98C6-A2608991126A}" destId="{9C5DADE9-70EA-4140-A57F-343A31CC46C8}" srcOrd="14" destOrd="0" presId="urn:microsoft.com/office/officeart/2005/8/layout/vList3"/>
    <dgm:cxn modelId="{9BA5CA18-0B36-47E5-8E5D-65B0E57BF204}" type="presParOf" srcId="{9C5DADE9-70EA-4140-A57F-343A31CC46C8}" destId="{DEE91695-1F61-4083-A3E9-99738C463BA9}" srcOrd="0" destOrd="0" presId="urn:microsoft.com/office/officeart/2005/8/layout/vList3"/>
    <dgm:cxn modelId="{9D034E73-D7F1-4775-BD7D-06E19653B6E1}" type="presParOf" srcId="{9C5DADE9-70EA-4140-A57F-343A31CC46C8}" destId="{C198150B-75EA-4ABA-AAF3-5DF315B6E57B}" srcOrd="1" destOrd="0" presId="urn:microsoft.com/office/officeart/2005/8/layout/vList3"/>
    <dgm:cxn modelId="{A20C6F76-35DC-4CEE-A8B9-08781441AEF5}" type="presParOf" srcId="{461D8A91-AC18-4345-98C6-A2608991126A}" destId="{3F0C8807-C2D5-4CF4-95CD-28531C4C10CE}" srcOrd="15" destOrd="0" presId="urn:microsoft.com/office/officeart/2005/8/layout/vList3"/>
    <dgm:cxn modelId="{E66D54EE-809B-4954-9277-064FE5B0B87D}" type="presParOf" srcId="{461D8A91-AC18-4345-98C6-A2608991126A}" destId="{65CA96A0-1656-4D20-9D2C-8F02C19AD110}" srcOrd="16" destOrd="0" presId="urn:microsoft.com/office/officeart/2005/8/layout/vList3"/>
    <dgm:cxn modelId="{AA8A79B8-DEA6-439F-B6E6-F1BDB043F7E2}" type="presParOf" srcId="{65CA96A0-1656-4D20-9D2C-8F02C19AD110}" destId="{C6D08463-41A2-48B2-892C-34E13CF83850}" srcOrd="0" destOrd="0" presId="urn:microsoft.com/office/officeart/2005/8/layout/vList3"/>
    <dgm:cxn modelId="{CFFD143C-8B4E-4B47-8FC9-B319D94BF833}" type="presParOf" srcId="{65CA96A0-1656-4D20-9D2C-8F02C19AD110}" destId="{9A6D3CBE-221C-496C-963F-DDE8EDEC93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62EB2-15F7-4783-B0F0-5FC3E8ED0DB7}">
      <dsp:nvSpPr>
        <dsp:cNvPr id="0" name=""/>
        <dsp:cNvSpPr/>
      </dsp:nvSpPr>
      <dsp:spPr>
        <a:xfrm rot="10800000">
          <a:off x="2216262" y="1888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nyers cikk elküldése e-mailben a segédszerkesztőnek / feltöltése az online rendszerbe</a:t>
          </a:r>
        </a:p>
      </dsp:txBody>
      <dsp:txXfrm rot="10800000">
        <a:off x="2333851" y="1888"/>
        <a:ext cx="8214456" cy="470356"/>
      </dsp:txXfrm>
    </dsp:sp>
    <dsp:sp modelId="{6F2C50D1-E847-44F6-895F-378E91F679F0}">
      <dsp:nvSpPr>
        <dsp:cNvPr id="0" name=""/>
        <dsp:cNvSpPr/>
      </dsp:nvSpPr>
      <dsp:spPr>
        <a:xfrm>
          <a:off x="1981083" y="1888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7F1D51-216C-4B79-B982-A455B61EE826}">
      <dsp:nvSpPr>
        <dsp:cNvPr id="0" name=""/>
        <dsp:cNvSpPr/>
      </dsp:nvSpPr>
      <dsp:spPr>
        <a:xfrm rot="10800000">
          <a:off x="2216262" y="612650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shade val="51000"/>
                <a:satMod val="130000"/>
              </a:schemeClr>
            </a:gs>
            <a:gs pos="80000">
              <a:schemeClr val="accent2">
                <a:hueOff val="585190"/>
                <a:satOff val="-730"/>
                <a:lumOff val="172"/>
                <a:alphaOff val="0"/>
                <a:shade val="93000"/>
                <a:satMod val="13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két bíráló kiválasztása a cikkhez (belsős/külsős), előtte plágiumkereső </a:t>
          </a:r>
          <a:r>
            <a:rPr lang="hu-HU" sz="1600" kern="1200" dirty="0" err="1"/>
            <a:t>végifuttatása</a:t>
          </a:r>
          <a:endParaRPr lang="hu-HU" sz="1600" kern="1200" dirty="0"/>
        </a:p>
      </dsp:txBody>
      <dsp:txXfrm rot="10800000">
        <a:off x="2333851" y="612650"/>
        <a:ext cx="8214456" cy="470356"/>
      </dsp:txXfrm>
    </dsp:sp>
    <dsp:sp modelId="{432E4680-29F9-4583-BD64-1D733CB92488}">
      <dsp:nvSpPr>
        <dsp:cNvPr id="0" name=""/>
        <dsp:cNvSpPr/>
      </dsp:nvSpPr>
      <dsp:spPr>
        <a:xfrm>
          <a:off x="1981083" y="612650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511CE6-6E17-4322-AF41-EC828F6B97BA}">
      <dsp:nvSpPr>
        <dsp:cNvPr id="0" name=""/>
        <dsp:cNvSpPr/>
      </dsp:nvSpPr>
      <dsp:spPr>
        <a:xfrm rot="10800000">
          <a:off x="2216262" y="1223412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600" kern="1200" dirty="0"/>
            <a:t>Bírálókat felkérni a cikk bírálatára, határidők meghatározása,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600" kern="1200" dirty="0"/>
            <a:t>bírálati lap és követelmények kiküldése</a:t>
          </a:r>
        </a:p>
      </dsp:txBody>
      <dsp:txXfrm rot="10800000">
        <a:off x="2333851" y="1223412"/>
        <a:ext cx="8214456" cy="470356"/>
      </dsp:txXfrm>
    </dsp:sp>
    <dsp:sp modelId="{B4F9EB1F-E032-4793-BEBB-C217B583FE19}">
      <dsp:nvSpPr>
        <dsp:cNvPr id="0" name=""/>
        <dsp:cNvSpPr/>
      </dsp:nvSpPr>
      <dsp:spPr>
        <a:xfrm>
          <a:off x="1981083" y="1223412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DE9FC8-4D34-4366-AF1E-AEDCF7EE169F}">
      <dsp:nvSpPr>
        <dsp:cNvPr id="0" name=""/>
        <dsp:cNvSpPr/>
      </dsp:nvSpPr>
      <dsp:spPr>
        <a:xfrm rot="10800000">
          <a:off x="2216262" y="1834174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shade val="51000"/>
                <a:satMod val="130000"/>
              </a:schemeClr>
            </a:gs>
            <a:gs pos="80000">
              <a:schemeClr val="accent2">
                <a:hueOff val="1755570"/>
                <a:satOff val="-2190"/>
                <a:lumOff val="515"/>
                <a:alphaOff val="0"/>
                <a:shade val="93000"/>
                <a:satMod val="13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visszaérkezett bírálatot a szerzőnek visszaküldeni </a:t>
          </a:r>
          <a:r>
            <a:rPr lang="hu-HU" sz="16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javításra</a:t>
          </a:r>
          <a:r>
            <a:rPr lang="hu-HU" sz="1600" kern="1200" dirty="0"/>
            <a:t>, vagy teljes </a:t>
          </a:r>
          <a:r>
            <a:rPr lang="hu-HU" sz="1600" kern="1200" dirty="0">
              <a:solidFill>
                <a:schemeClr val="accent3">
                  <a:lumMod val="40000"/>
                  <a:lumOff val="60000"/>
                </a:schemeClr>
              </a:solidFill>
            </a:rPr>
            <a:t>elfogadás</a:t>
          </a:r>
          <a:r>
            <a:rPr lang="hu-HU" sz="1600" kern="1200" dirty="0"/>
            <a:t>, vagy végleges </a:t>
          </a:r>
          <a:r>
            <a:rPr lang="hu-HU" sz="16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visszautasítás</a:t>
          </a:r>
        </a:p>
      </dsp:txBody>
      <dsp:txXfrm rot="10800000">
        <a:off x="2333851" y="1834174"/>
        <a:ext cx="8214456" cy="470356"/>
      </dsp:txXfrm>
    </dsp:sp>
    <dsp:sp modelId="{58947795-B17E-4495-8A29-47BDF60DD35B}">
      <dsp:nvSpPr>
        <dsp:cNvPr id="0" name=""/>
        <dsp:cNvSpPr/>
      </dsp:nvSpPr>
      <dsp:spPr>
        <a:xfrm>
          <a:off x="1981083" y="1834174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0D8EB3-629E-42CF-98CE-31225E67A95D}">
      <dsp:nvSpPr>
        <dsp:cNvPr id="0" name=""/>
        <dsp:cNvSpPr/>
      </dsp:nvSpPr>
      <dsp:spPr>
        <a:xfrm rot="10800000">
          <a:off x="2216262" y="2444936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600" kern="1200" dirty="0"/>
            <a:t>A szerző által javított cikket a bírálókkal elfogadtatni, illetve a szerzőtől bekérni a szerzői nyilatkozatot, hogy csak itt jelenteti meg a cikkét</a:t>
          </a:r>
        </a:p>
      </dsp:txBody>
      <dsp:txXfrm rot="10800000">
        <a:off x="2333851" y="2444936"/>
        <a:ext cx="8214456" cy="470356"/>
      </dsp:txXfrm>
    </dsp:sp>
    <dsp:sp modelId="{A8CC9F0C-D841-4F1D-BD9E-F5B4D50930FE}">
      <dsp:nvSpPr>
        <dsp:cNvPr id="0" name=""/>
        <dsp:cNvSpPr/>
      </dsp:nvSpPr>
      <dsp:spPr>
        <a:xfrm>
          <a:off x="1981083" y="2444936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0D5E97-7E96-4FA8-B4E4-E23B5ECEFDC8}">
      <dsp:nvSpPr>
        <dsp:cNvPr id="0" name=""/>
        <dsp:cNvSpPr/>
      </dsp:nvSpPr>
      <dsp:spPr>
        <a:xfrm rot="10800000">
          <a:off x="2216262" y="3055698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shade val="51000"/>
                <a:satMod val="130000"/>
              </a:schemeClr>
            </a:gs>
            <a:gs pos="80000">
              <a:schemeClr val="accent2">
                <a:hueOff val="2925949"/>
                <a:satOff val="-3649"/>
                <a:lumOff val="858"/>
                <a:alphaOff val="0"/>
                <a:shade val="93000"/>
                <a:satMod val="13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Minimum 10 cikk összegyűjtése egy számhoz</a:t>
          </a:r>
        </a:p>
      </dsp:txBody>
      <dsp:txXfrm rot="10800000">
        <a:off x="2333851" y="3055698"/>
        <a:ext cx="8214456" cy="470356"/>
      </dsp:txXfrm>
    </dsp:sp>
    <dsp:sp modelId="{A557680C-84C2-4486-A8F8-C0F3C8979E45}">
      <dsp:nvSpPr>
        <dsp:cNvPr id="0" name=""/>
        <dsp:cNvSpPr/>
      </dsp:nvSpPr>
      <dsp:spPr>
        <a:xfrm>
          <a:off x="1981083" y="3055698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BA3CFBD-6138-4AF2-9E64-E98ACD9A7211}">
      <dsp:nvSpPr>
        <dsp:cNvPr id="0" name=""/>
        <dsp:cNvSpPr/>
      </dsp:nvSpPr>
      <dsp:spPr>
        <a:xfrm rot="10800000">
          <a:off x="2216262" y="3666459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Nyelvi lektorálás</a:t>
          </a:r>
          <a:endParaRPr lang="hu-HU" sz="1600" kern="1200" dirty="0"/>
        </a:p>
      </dsp:txBody>
      <dsp:txXfrm rot="10800000">
        <a:off x="2333851" y="3666459"/>
        <a:ext cx="8214456" cy="470356"/>
      </dsp:txXfrm>
    </dsp:sp>
    <dsp:sp modelId="{BD1A0D52-DCC3-4E27-B0B4-14752792AC7D}">
      <dsp:nvSpPr>
        <dsp:cNvPr id="0" name=""/>
        <dsp:cNvSpPr/>
      </dsp:nvSpPr>
      <dsp:spPr>
        <a:xfrm>
          <a:off x="1981083" y="3666459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98150B-75EA-4ABA-AAF3-5DF315B6E57B}">
      <dsp:nvSpPr>
        <dsp:cNvPr id="0" name=""/>
        <dsp:cNvSpPr/>
      </dsp:nvSpPr>
      <dsp:spPr>
        <a:xfrm rot="10800000">
          <a:off x="2216262" y="4277221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shade val="51000"/>
                <a:satMod val="130000"/>
              </a:schemeClr>
            </a:gs>
            <a:gs pos="80000">
              <a:schemeClr val="accent2">
                <a:hueOff val="4096329"/>
                <a:satOff val="-5109"/>
                <a:lumOff val="1201"/>
                <a:alphaOff val="0"/>
                <a:shade val="93000"/>
                <a:satMod val="13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/>
            <a:t>Tördelésre küldés, majd jóváhagyás után nyomtatás</a:t>
          </a:r>
          <a:endParaRPr lang="hu-HU" sz="1600" kern="1200" dirty="0"/>
        </a:p>
      </dsp:txBody>
      <dsp:txXfrm rot="10800000">
        <a:off x="2333851" y="4277221"/>
        <a:ext cx="8214456" cy="470356"/>
      </dsp:txXfrm>
    </dsp:sp>
    <dsp:sp modelId="{DEE91695-1F61-4083-A3E9-99738C463BA9}">
      <dsp:nvSpPr>
        <dsp:cNvPr id="0" name=""/>
        <dsp:cNvSpPr/>
      </dsp:nvSpPr>
      <dsp:spPr>
        <a:xfrm>
          <a:off x="1981083" y="4277221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6D3CBE-221C-496C-963F-DDE8EDEC93D2}">
      <dsp:nvSpPr>
        <dsp:cNvPr id="0" name=""/>
        <dsp:cNvSpPr/>
      </dsp:nvSpPr>
      <dsp:spPr>
        <a:xfrm rot="10800000">
          <a:off x="2216262" y="4887983"/>
          <a:ext cx="8332045" cy="470356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41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600" kern="1200" dirty="0"/>
            <a:t>Kész számokat elektronikusan/nyomtatva eljuttatni a </a:t>
          </a:r>
          <a:r>
            <a:rPr lang="hu-HU" sz="1600" kern="1200" dirty="0" err="1"/>
            <a:t>szerzőkhoz</a:t>
          </a:r>
          <a:r>
            <a:rPr lang="hu-HU" sz="1600" kern="1200" dirty="0"/>
            <a:t> / feltölteni a honlapokra (APSTRACT, </a:t>
          </a:r>
          <a:r>
            <a:rPr lang="hu-HU" sz="1600" kern="1200" dirty="0" err="1"/>
            <a:t>Agecon</a:t>
          </a:r>
          <a:r>
            <a:rPr lang="hu-HU" sz="1600" kern="1200" dirty="0"/>
            <a:t>, </a:t>
          </a:r>
          <a:r>
            <a:rPr lang="hu-HU" sz="1600" kern="1200"/>
            <a:t>DOI számbejegyzés)</a:t>
          </a:r>
          <a:endParaRPr lang="hu-HU" sz="1600" kern="1200" dirty="0"/>
        </a:p>
      </dsp:txBody>
      <dsp:txXfrm rot="10800000">
        <a:off x="2333851" y="4887983"/>
        <a:ext cx="8214456" cy="470356"/>
      </dsp:txXfrm>
    </dsp:sp>
    <dsp:sp modelId="{C6D08463-41A2-48B2-892C-34E13CF83850}">
      <dsp:nvSpPr>
        <dsp:cNvPr id="0" name=""/>
        <dsp:cNvSpPr/>
      </dsp:nvSpPr>
      <dsp:spPr>
        <a:xfrm>
          <a:off x="1981083" y="4887983"/>
          <a:ext cx="470356" cy="470356"/>
        </a:xfrm>
        <a:prstGeom prst="ellipse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152996-689B-4764-ACCE-800D6F28DC21}" type="datetimeFigureOut">
              <a:rPr lang="hu-HU"/>
              <a:pPr>
                <a:defRPr/>
              </a:pPr>
              <a:t>2020. 08. 17.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A67F4-985B-460C-A765-88EA54F796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653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MBA: Master of Business </a:t>
            </a:r>
            <a:r>
              <a:rPr lang="hu-HU" dirty="0" err="1"/>
              <a:t>Administration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A67F4-985B-460C-A765-88EA54F796D1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55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6270C1-8E49-4DF1-8046-D14BDB1D2CA0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140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9F4AE7-16C4-4583-B6F8-144BA4C90B64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2705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A0A30-F9D0-4AEC-A545-4F1E62875999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968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MBA: Master of Business </a:t>
            </a:r>
            <a:r>
              <a:rPr lang="hu-HU" dirty="0" err="1"/>
              <a:t>Administration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A67F4-985B-460C-A765-88EA54F796D1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2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3FD3-B670-43CC-BF74-4B1B5EF969F3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580A-D437-4815-8236-268FB2561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91BA-6B3A-4735-B42F-F4015921FD52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CFCC-F937-4288-AD5A-673D09AFD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FDBB-2A37-4109-BE3A-378AC980E139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7657-5FA1-43C4-B2A8-24FEC380D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B93B-5142-4E52-BEAD-795CE38A2A16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62DF-6623-4717-B0F8-3A51C7F5F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A2C6-7216-4F8E-B3E5-330D2F0A002C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0622-3CB2-4A88-BDC6-A1655C3EB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C404-8834-49C2-9B94-2D3970874620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124C9-D8CB-4DF9-ACC3-49A1B2909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2D69-6825-40D0-9C88-94687FDC5038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37C8-5412-49C1-989E-7662AD3DE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F409-580C-43AF-8AC9-D5B71A084ACD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A35F-D82C-4CCA-BE0D-95B0B358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0ED3-3087-469B-82E6-CE09A5E82368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237E-2CBD-48B0-8BFD-21D07031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6A31-1827-48F7-A939-08CBF19EC97F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868-02D8-423B-AEF2-3ACCD421D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9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C21B-3117-4203-ACCC-45D3F098C50F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7D59-2A0D-4160-BDFF-AF5A78C0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E28487-C58F-418C-A75F-C628A939031F}" type="datetimeFigureOut">
              <a:rPr lang="en-US"/>
              <a:pPr>
                <a:defRPr/>
              </a:pPr>
              <a:t>8/17/2020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1078FC-1157-411C-A236-2703882C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5.w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hyperlink" Target="mailto:kovacs.krisztian@econ.unideb.hu" TargetMode="Externa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6.pn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wm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.png" /><Relationship Id="rId4" Type="http://schemas.openxmlformats.org/officeDocument/2006/relationships/image" Target="../media/image3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tmp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Relationship Id="rId9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 /><Relationship Id="rId3" Type="http://schemas.openxmlformats.org/officeDocument/2006/relationships/image" Target="../media/image6.png" /><Relationship Id="rId7" Type="http://schemas.openxmlformats.org/officeDocument/2006/relationships/image" Target="../media/image2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Relationship Id="rId9" Type="http://schemas.openxmlformats.org/officeDocument/2006/relationships/image" Target="../media/image2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3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195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Kép 5" descr="cid:part3.03070508.00070803@eng.unideb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églalap 1"/>
          <p:cNvSpPr>
            <a:spLocks noChangeArrowheads="1"/>
          </p:cNvSpPr>
          <p:nvPr/>
        </p:nvSpPr>
        <p:spPr bwMode="auto">
          <a:xfrm>
            <a:off x="659512" y="4248061"/>
            <a:ext cx="4572000" cy="144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hu-HU" sz="2400" b="1" dirty="0"/>
              <a:t>KOVÁCS KRISZTIÁN</a:t>
            </a:r>
            <a:endParaRPr lang="hu-HU" sz="2400" dirty="0"/>
          </a:p>
          <a:p>
            <a:pPr algn="r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i="1" dirty="0"/>
              <a:t>segédszerkesztő, egyetemi tanársegéd</a:t>
            </a:r>
            <a:endParaRPr lang="hu-HU" sz="1400" dirty="0"/>
          </a:p>
          <a:p>
            <a:pPr algn="r">
              <a:spcBef>
                <a:spcPts val="0"/>
              </a:spcBef>
              <a:buNone/>
            </a:pPr>
            <a:r>
              <a:rPr lang="hu-HU" sz="1400" dirty="0"/>
              <a:t>Debreceni Egyetem</a:t>
            </a:r>
          </a:p>
          <a:p>
            <a:pPr algn="r">
              <a:spcBef>
                <a:spcPts val="0"/>
              </a:spcBef>
              <a:buNone/>
            </a:pPr>
            <a:r>
              <a:rPr lang="hu-HU" sz="1400" b="1" dirty="0"/>
              <a:t>Gazdaságtudományi Kar</a:t>
            </a:r>
            <a:endParaRPr lang="hu-HU" sz="1400" dirty="0"/>
          </a:p>
          <a:p>
            <a:pPr algn="r">
              <a:buNone/>
            </a:pPr>
            <a:r>
              <a:rPr lang="hu-HU" sz="1400" dirty="0"/>
              <a:t>E-mail: </a:t>
            </a:r>
            <a:r>
              <a:rPr lang="hu-HU" sz="1400" i="1" u="sng" dirty="0" err="1">
                <a:hlinkClick r:id="rId4"/>
              </a:rPr>
              <a:t>kovacs.krisztian</a:t>
            </a:r>
            <a:r>
              <a:rPr lang="hu-HU" sz="1400" i="1" u="sng" dirty="0">
                <a:hlinkClick r:id="rId4"/>
              </a:rPr>
              <a:t>@</a:t>
            </a:r>
            <a:r>
              <a:rPr lang="hu-HU" sz="1400" i="1" u="sng" dirty="0" err="1">
                <a:hlinkClick r:id="rId4"/>
              </a:rPr>
              <a:t>econ.unideb.hu</a:t>
            </a:r>
            <a:endParaRPr lang="hu-HU" sz="1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0371" y="1407012"/>
            <a:ext cx="51111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EGY NYÍLT HOZZÁFÉRÉSŰ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FOLYÓIRAT TÖRTÉNETÉRŐL</a:t>
            </a:r>
            <a:endParaRPr lang="en-US" sz="4400" b="1" dirty="0">
              <a:latin typeface="+mn-lt"/>
            </a:endParaRP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-57150" y="41275"/>
            <a:ext cx="925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900" dirty="0">
                <a:solidFill>
                  <a:schemeClr val="bg1"/>
                </a:solidFill>
              </a:rPr>
              <a:t>Aberdeen, Belgorod, Belgrade, Budapest, Berlin, Cork, Debrecen, Fayetteville, </a:t>
            </a:r>
            <a:r>
              <a:rPr lang="en-US" altLang="hu-HU" sz="900" dirty="0" err="1">
                <a:solidFill>
                  <a:schemeClr val="bg1"/>
                </a:solidFill>
              </a:rPr>
              <a:t>Hohenheim</a:t>
            </a:r>
            <a:r>
              <a:rPr lang="hu-HU" altLang="hu-HU" sz="900" dirty="0">
                <a:solidFill>
                  <a:schemeClr val="bg1"/>
                </a:solidFill>
              </a:rPr>
              <a:t>,</a:t>
            </a:r>
            <a:r>
              <a:rPr lang="en-US" altLang="hu-HU" sz="900" dirty="0">
                <a:solidFill>
                  <a:schemeClr val="bg1"/>
                </a:solidFill>
              </a:rPr>
              <a:t> Kazan, Kiev, Nitra, Novi-Sad, Podgorica, Prague, Stavropol, Ulan-Bator, Warsaw, </a:t>
            </a:r>
            <a:r>
              <a:rPr lang="en-US" altLang="hu-HU" sz="900" dirty="0" err="1">
                <a:solidFill>
                  <a:schemeClr val="bg1"/>
                </a:solidFill>
              </a:rPr>
              <a:t>Wageningen</a:t>
            </a:r>
            <a:r>
              <a:rPr lang="en-US" altLang="hu-HU" sz="900" dirty="0">
                <a:solidFill>
                  <a:schemeClr val="bg1"/>
                </a:solidFill>
              </a:rPr>
              <a:t>, Zagreb</a:t>
            </a:r>
            <a:endParaRPr lang="hu-HU" altLang="hu-HU" sz="900" dirty="0">
              <a:solidFill>
                <a:schemeClr val="bg1"/>
              </a:solidFill>
            </a:endParaRPr>
          </a:p>
        </p:txBody>
      </p:sp>
      <p:pic>
        <p:nvPicPr>
          <p:cNvPr id="3079" name="Kép 8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95" y="1449388"/>
            <a:ext cx="3777829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Kép 6" descr="Képernyőrész kivágás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67" y="4351338"/>
            <a:ext cx="13319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72064"/>
            <a:ext cx="1152128" cy="105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962650"/>
            <a:ext cx="8229600" cy="749300"/>
          </a:xfrm>
        </p:spPr>
        <p:txBody>
          <a:bodyPr/>
          <a:lstStyle/>
          <a:p>
            <a:pPr algn="l" eaLnBrk="1" hangingPunct="1"/>
            <a:r>
              <a:rPr lang="en-US" altLang="hu-HU" sz="2400" b="1">
                <a:solidFill>
                  <a:srgbClr val="558ED5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	</a:t>
            </a:r>
            <a:br>
              <a:rPr lang="en-US" altLang="hu-HU" sz="2400" b="1">
                <a:solidFill>
                  <a:srgbClr val="558ED5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endParaRPr lang="hu-HU" altLang="hu-HU" sz="2400">
              <a:solidFill>
                <a:srgbClr val="558ED5"/>
              </a:solidFill>
              <a:latin typeface="Baskerville Old Face" panose="02020602080505020303" pitchFamily="18" charset="0"/>
              <a:ea typeface="Baskerville Old Face" panose="02020602080505020303" pitchFamily="18" charset="0"/>
              <a:cs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263" y="6561138"/>
            <a:ext cx="447269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latin typeface="+mn-lt"/>
              </a:rPr>
              <a:t>Forrás: https://ideas.repec.org/top/top.series.simple10.html#repec:ags:apstra</a:t>
            </a: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59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1494793" y="1685131"/>
            <a:ext cx="374459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EGYÉB STATISZTIKÁK:</a:t>
            </a:r>
          </a:p>
        </p:txBody>
      </p:sp>
      <p:pic>
        <p:nvPicPr>
          <p:cNvPr id="1127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03375"/>
            <a:ext cx="17478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89755"/>
              </p:ext>
            </p:extLst>
          </p:nvPr>
        </p:nvGraphicFramePr>
        <p:xfrm>
          <a:off x="485775" y="2584450"/>
          <a:ext cx="8229600" cy="33831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18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dirty="0">
                          <a:effectLst/>
                        </a:rPr>
                        <a:t>Helyezés/</a:t>
                      </a:r>
                    </a:p>
                    <a:p>
                      <a:pPr algn="ctr" fontAlgn="t"/>
                      <a:r>
                        <a:rPr lang="hu-HU" sz="1800" b="1" dirty="0">
                          <a:effectLst/>
                        </a:rPr>
                        <a:t>2544.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dirty="0">
                          <a:effectLst/>
                        </a:rPr>
                        <a:t>Folyóirat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dirty="0">
                          <a:effectLst/>
                        </a:rPr>
                        <a:t>IF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dirty="0">
                          <a:effectLst/>
                        </a:rPr>
                        <a:t>Elfogadott </a:t>
                      </a:r>
                      <a:r>
                        <a:rPr lang="hu-HU" sz="1800" b="1" dirty="0" err="1">
                          <a:effectLst/>
                        </a:rPr>
                        <a:t>citációk</a:t>
                      </a:r>
                      <a:endParaRPr lang="hu-HU" sz="1800" b="1" dirty="0">
                        <a:effectLst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dirty="0">
                          <a:effectLst/>
                        </a:rPr>
                        <a:t>Cikkek száma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1" dirty="0" err="1">
                          <a:effectLst/>
                        </a:rPr>
                        <a:t>Össz</a:t>
                      </a:r>
                      <a:r>
                        <a:rPr lang="hu-HU" sz="1800" b="1" dirty="0">
                          <a:effectLst/>
                        </a:rPr>
                        <a:t>. </a:t>
                      </a:r>
                      <a:r>
                        <a:rPr lang="hu-HU" sz="1800" b="1" dirty="0" err="1">
                          <a:effectLst/>
                        </a:rPr>
                        <a:t>citáció</a:t>
                      </a:r>
                      <a:endParaRPr lang="hu-HU" sz="1800" b="1" dirty="0">
                        <a:effectLst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1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851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rgbClr val="2D4E8B"/>
                          </a:solidFill>
                          <a:effectLst/>
                        </a:rPr>
                        <a:t>Studies in Agricultural Economics</a:t>
                      </a:r>
                      <a:endParaRPr lang="en-US" sz="1800" dirty="0">
                        <a:effectLst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0.385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60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156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60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</a:rPr>
                        <a:t>1291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APSTRACT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</a:rPr>
                        <a:t>0.07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</a:rPr>
                        <a:t>362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909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1501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u="none" strike="noStrike" dirty="0">
                          <a:solidFill>
                            <a:srgbClr val="2D4E8B"/>
                          </a:solidFill>
                          <a:effectLst/>
                        </a:rPr>
                        <a:t>GAZDÁLKODÁS</a:t>
                      </a:r>
                      <a:endParaRPr lang="hu-HU" sz="1800" dirty="0">
                        <a:effectLst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0.016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11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722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11</a:t>
                      </a:r>
                    </a:p>
                  </a:txBody>
                  <a:tcPr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3942"/>
            <a:ext cx="7716917" cy="6453336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5497565" y="4221088"/>
            <a:ext cx="2758904" cy="2492896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Ellipszis 8"/>
          <p:cNvSpPr/>
          <p:nvPr/>
        </p:nvSpPr>
        <p:spPr>
          <a:xfrm>
            <a:off x="6516216" y="1196752"/>
            <a:ext cx="792088" cy="216024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75317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23728" y="961975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A PUBLIKÁLÁS FOLYAMATA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438202636"/>
              </p:ext>
            </p:extLst>
          </p:nvPr>
        </p:nvGraphicFramePr>
        <p:xfrm>
          <a:off x="-1620688" y="1514401"/>
          <a:ext cx="12529392" cy="536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2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F2C50D1-E847-44F6-895F-378E91F67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dgm id="{6F2C50D1-E847-44F6-895F-378E91F67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dgm id="{6F2C50D1-E847-44F6-895F-378E91F67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5B62EB2-15F7-4783-B0F0-5FC3E8ED0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graphicEl>
                                              <a:dgm id="{75B62EB2-15F7-4783-B0F0-5FC3E8ED0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graphicEl>
                                              <a:dgm id="{75B62EB2-15F7-4783-B0F0-5FC3E8ED0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32E4680-29F9-4583-BD64-1D733CB92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graphicEl>
                                              <a:dgm id="{432E4680-29F9-4583-BD64-1D733CB92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graphicEl>
                                              <a:dgm id="{432E4680-29F9-4583-BD64-1D733CB92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37F1D51-216C-4B79-B982-A455B61EE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graphicEl>
                                              <a:dgm id="{C37F1D51-216C-4B79-B982-A455B61EE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graphicEl>
                                              <a:dgm id="{C37F1D51-216C-4B79-B982-A455B61EE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4F9EB1F-E032-4793-BEBB-C217B583F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graphicEl>
                                              <a:dgm id="{B4F9EB1F-E032-4793-BEBB-C217B583F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graphicEl>
                                              <a:dgm id="{B4F9EB1F-E032-4793-BEBB-C217B583F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1511CE6-6E17-4322-AF41-EC828F6B9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graphicEl>
                                              <a:dgm id="{A1511CE6-6E17-4322-AF41-EC828F6B9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dgm id="{A1511CE6-6E17-4322-AF41-EC828F6B9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8947795-B17E-4495-8A29-47BDF60DD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graphicEl>
                                              <a:dgm id="{58947795-B17E-4495-8A29-47BDF60DD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graphicEl>
                                              <a:dgm id="{58947795-B17E-4495-8A29-47BDF60DD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4DE9FC8-4D34-4366-AF1E-AEDCF7EE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graphicEl>
                                              <a:dgm id="{44DE9FC8-4D34-4366-AF1E-AEDCF7EE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graphicEl>
                                              <a:dgm id="{44DE9FC8-4D34-4366-AF1E-AEDCF7EE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8CC9F0C-D841-4F1D-BD9E-F5B4D5093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graphicEl>
                                              <a:dgm id="{A8CC9F0C-D841-4F1D-BD9E-F5B4D5093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graphicEl>
                                              <a:dgm id="{A8CC9F0C-D841-4F1D-BD9E-F5B4D5093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30D8EB3-629E-42CF-98CE-31225E67A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graphicEl>
                                              <a:dgm id="{730D8EB3-629E-42CF-98CE-31225E67A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graphicEl>
                                              <a:dgm id="{730D8EB3-629E-42CF-98CE-31225E67A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557680C-84C2-4486-A8F8-C0F3C8979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A557680C-84C2-4486-A8F8-C0F3C8979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graphicEl>
                                              <a:dgm id="{A557680C-84C2-4486-A8F8-C0F3C8979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0D5E97-7E96-4FA8-B4E4-E23B5ECEF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0D5E97-7E96-4FA8-B4E4-E23B5ECEF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0D5E97-7E96-4FA8-B4E4-E23B5ECEF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D1A0D52-DCC3-4E27-B0B4-14752792A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graphicEl>
                                              <a:dgm id="{BD1A0D52-DCC3-4E27-B0B4-14752792A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graphicEl>
                                              <a:dgm id="{BD1A0D52-DCC3-4E27-B0B4-14752792A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BA3CFBD-6138-4AF2-9E64-E98ACD9A7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graphicEl>
                                              <a:dgm id="{BBA3CFBD-6138-4AF2-9E64-E98ACD9A7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graphicEl>
                                              <a:dgm id="{BBA3CFBD-6138-4AF2-9E64-E98ACD9A7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EE91695-1F61-4083-A3E9-99738C46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graphicEl>
                                              <a:dgm id="{DEE91695-1F61-4083-A3E9-99738C46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graphicEl>
                                              <a:dgm id="{DEE91695-1F61-4083-A3E9-99738C463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198150B-75EA-4ABA-AAF3-5DF315B6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graphicEl>
                                              <a:dgm id="{C198150B-75EA-4ABA-AAF3-5DF315B6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>
                                            <p:graphicEl>
                                              <a:dgm id="{C198150B-75EA-4ABA-AAF3-5DF315B6E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6D08463-41A2-48B2-892C-34E13CF83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graphicEl>
                                              <a:dgm id="{C6D08463-41A2-48B2-892C-34E13CF83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>
                                            <p:graphicEl>
                                              <a:dgm id="{C6D08463-41A2-48B2-892C-34E13CF83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A6D3CBE-221C-496C-963F-DDE8EDEC9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graphicEl>
                                              <a:dgm id="{9A6D3CBE-221C-496C-963F-DDE8EDEC9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graphicEl>
                                              <a:dgm id="{9A6D3CBE-221C-496C-963F-DDE8EDEC9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87338"/>
            <a:ext cx="925195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Kép 5" descr="cid:part3.03070508.00070803@eng.unideb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zövegdoboz 2"/>
          <p:cNvSpPr txBox="1">
            <a:spLocks noChangeArrowheads="1"/>
          </p:cNvSpPr>
          <p:nvPr/>
        </p:nvSpPr>
        <p:spPr bwMode="auto">
          <a:xfrm>
            <a:off x="576262" y="1074469"/>
            <a:ext cx="79914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dirty="0"/>
              <a:t>Sikertényezők</a:t>
            </a:r>
            <a:endParaRPr lang="en-US" altLang="hu-HU" sz="4800" b="1" dirty="0"/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76262" y="1749877"/>
            <a:ext cx="79914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800" dirty="0">
                <a:cs typeface="Baskerville Old Face"/>
              </a:rPr>
              <a:t>Eddig megjelent </a:t>
            </a:r>
            <a:r>
              <a:rPr lang="hu-HU" sz="2800" b="1" dirty="0">
                <a:cs typeface="Baskerville Old Face"/>
              </a:rPr>
              <a:t>9 évfolyam</a:t>
            </a:r>
            <a:r>
              <a:rPr lang="hu-HU" sz="2800" dirty="0">
                <a:cs typeface="Baskerville Old Face"/>
              </a:rPr>
              <a:t>, évenként 2009-től min. </a:t>
            </a:r>
            <a:r>
              <a:rPr lang="hu-HU" sz="2800" b="1" dirty="0">
                <a:cs typeface="Baskerville Old Face"/>
              </a:rPr>
              <a:t>4 szám/év</a:t>
            </a:r>
            <a:r>
              <a:rPr lang="hu-HU" sz="2800" dirty="0">
                <a:cs typeface="Baskerville Old Face"/>
              </a:rPr>
              <a:t>, negyedévenként, vannak összevont példányok (kb. </a:t>
            </a:r>
            <a:r>
              <a:rPr lang="hu-HU" sz="2800" b="1" dirty="0">
                <a:cs typeface="Baskerville Old Face"/>
              </a:rPr>
              <a:t>80 oldal/negyedév</a:t>
            </a:r>
            <a:r>
              <a:rPr lang="hu-HU" sz="2800" dirty="0">
                <a:cs typeface="Baskerville Old Face"/>
              </a:rPr>
              <a:t>, átlag </a:t>
            </a:r>
            <a:r>
              <a:rPr lang="hu-HU" sz="2800" b="1" dirty="0">
                <a:cs typeface="Baskerville Old Face"/>
              </a:rPr>
              <a:t>40 cikk/év</a:t>
            </a:r>
            <a:r>
              <a:rPr lang="hu-HU" sz="2800" dirty="0">
                <a:cs typeface="Baskerville Old Face"/>
              </a:rPr>
              <a:t>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800" dirty="0">
                <a:cs typeface="Baskerville Old Face"/>
              </a:rPr>
              <a:t>A publikált cikkek száma: </a:t>
            </a:r>
            <a:r>
              <a:rPr lang="hu-HU" sz="2800" b="1" dirty="0">
                <a:cs typeface="Baskerville Old Face"/>
              </a:rPr>
              <a:t>370</a:t>
            </a:r>
            <a:r>
              <a:rPr lang="hu-HU" sz="2800" dirty="0">
                <a:cs typeface="Baskerville Old Face"/>
              </a:rPr>
              <a:t>, a világ  </a:t>
            </a:r>
            <a:r>
              <a:rPr lang="hu-HU" sz="2800" b="1" dirty="0">
                <a:cs typeface="Baskerville Old Face"/>
              </a:rPr>
              <a:t>30  országából </a:t>
            </a:r>
            <a:r>
              <a:rPr lang="hu-HU" sz="2800" dirty="0">
                <a:cs typeface="Baskerville Old Face"/>
              </a:rPr>
              <a:t>származó szerzőktől.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800" dirty="0">
                <a:cs typeface="Baskerville Old Face"/>
              </a:rPr>
              <a:t>A lap </a:t>
            </a:r>
            <a:r>
              <a:rPr lang="hu-HU" sz="2800" b="1" dirty="0">
                <a:cs typeface="Baskerville Old Face"/>
              </a:rPr>
              <a:t>szerkesztőbizottsága 17 országból származó</a:t>
            </a:r>
            <a:r>
              <a:rPr lang="hu-HU" sz="2800" dirty="0">
                <a:cs typeface="Baskerville Old Face"/>
              </a:rPr>
              <a:t>, </a:t>
            </a:r>
            <a:r>
              <a:rPr lang="hu-HU" sz="2800" b="1" dirty="0">
                <a:cs typeface="Baskerville Old Face"/>
              </a:rPr>
              <a:t>MBA vezető</a:t>
            </a:r>
            <a:r>
              <a:rPr lang="hu-HU" sz="2800" dirty="0">
                <a:cs typeface="Baskerville Old Face"/>
              </a:rPr>
              <a:t>, ill. nemzetközileg </a:t>
            </a:r>
            <a:r>
              <a:rPr lang="hu-HU" sz="2800" b="1" dirty="0">
                <a:cs typeface="Baskerville Old Face"/>
              </a:rPr>
              <a:t>elismert</a:t>
            </a:r>
            <a:r>
              <a:rPr lang="hu-HU" sz="2800" dirty="0">
                <a:cs typeface="Baskerville Old Face"/>
              </a:rPr>
              <a:t> szakemberekből tevődik össze.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800" b="1" dirty="0">
                <a:cs typeface="Baskerville Old Face"/>
              </a:rPr>
              <a:t>Elkötelezett</a:t>
            </a:r>
            <a:r>
              <a:rPr lang="hu-HU" sz="2800" dirty="0">
                <a:cs typeface="Baskerville Old Face"/>
              </a:rPr>
              <a:t> </a:t>
            </a:r>
            <a:r>
              <a:rPr lang="hu-HU" sz="2800" b="1" dirty="0">
                <a:cs typeface="Baskerville Old Face"/>
              </a:rPr>
              <a:t>szerkesztő</a:t>
            </a:r>
            <a:r>
              <a:rPr lang="hu-HU" sz="2800" dirty="0">
                <a:cs typeface="Baskerville Old Face"/>
              </a:rPr>
              <a:t> </a:t>
            </a:r>
            <a:r>
              <a:rPr lang="hu-HU" sz="2800" b="1" dirty="0">
                <a:cs typeface="Baskerville Old Face"/>
              </a:rPr>
              <a:t>bizottság</a:t>
            </a:r>
            <a:r>
              <a:rPr lang="hu-HU" sz="2800" dirty="0">
                <a:cs typeface="Baskerville Old Face"/>
              </a:rPr>
              <a:t> és </a:t>
            </a:r>
            <a:r>
              <a:rPr lang="hu-HU" sz="2800" b="1" dirty="0">
                <a:cs typeface="Baskerville Old Face"/>
              </a:rPr>
              <a:t>Kari</a:t>
            </a:r>
            <a:r>
              <a:rPr lang="hu-HU" sz="2800" dirty="0">
                <a:cs typeface="Baskerville Old Face"/>
              </a:rPr>
              <a:t> (DE GTK) </a:t>
            </a:r>
            <a:r>
              <a:rPr lang="hu-HU" sz="2800" b="1" dirty="0">
                <a:cs typeface="Baskerville Old Face"/>
              </a:rPr>
              <a:t>támogatás</a:t>
            </a:r>
          </a:p>
          <a:p>
            <a:pPr algn="just">
              <a:spcBef>
                <a:spcPts val="0"/>
              </a:spcBef>
            </a:pPr>
            <a:endParaRPr lang="hu-HU" sz="2800" dirty="0">
              <a:cs typeface="Baskerville Old Face"/>
            </a:endParaRPr>
          </a:p>
        </p:txBody>
      </p:sp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7" y="5157192"/>
            <a:ext cx="537690" cy="580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87338"/>
            <a:ext cx="925195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Kép 5" descr="cid:part3.03070508.00070803@eng.unideb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488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zövegdoboz 2"/>
          <p:cNvSpPr txBox="1">
            <a:spLocks noChangeArrowheads="1"/>
          </p:cNvSpPr>
          <p:nvPr/>
        </p:nvSpPr>
        <p:spPr bwMode="auto">
          <a:xfrm>
            <a:off x="576262" y="1287919"/>
            <a:ext cx="79914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 dirty="0"/>
              <a:t>Jövőbeli kihívások</a:t>
            </a:r>
            <a:endParaRPr lang="en-US" altLang="hu-HU" sz="4800" b="1" dirty="0"/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665162" y="2156738"/>
            <a:ext cx="7848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800" dirty="0"/>
              <a:t>A </a:t>
            </a:r>
            <a:r>
              <a:rPr lang="hu-HU" altLang="hu-HU" sz="2800" b="1" dirty="0"/>
              <a:t>weblap</a:t>
            </a:r>
            <a:r>
              <a:rPr lang="hu-HU" altLang="hu-HU" sz="2800" dirty="0"/>
              <a:t> folyamatos karbantartása és </a:t>
            </a:r>
            <a:r>
              <a:rPr lang="hu-HU" altLang="hu-HU" sz="2800" b="1" dirty="0"/>
              <a:t>fejlesztése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800" dirty="0"/>
              <a:t>További </a:t>
            </a:r>
            <a:r>
              <a:rPr lang="hu-HU" altLang="hu-HU" sz="2800" b="1" dirty="0"/>
              <a:t>nemzetközi szakmai bíráló </a:t>
            </a:r>
            <a:r>
              <a:rPr lang="hu-HU" altLang="hu-HU" sz="2800" dirty="0"/>
              <a:t>keresése</a:t>
            </a:r>
            <a:endParaRPr lang="en-US" altLang="hu-HU" sz="28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800" dirty="0"/>
              <a:t>A </a:t>
            </a:r>
            <a:r>
              <a:rPr lang="hu-HU" altLang="hu-HU" sz="2800" b="1" dirty="0"/>
              <a:t>határidők</a:t>
            </a:r>
            <a:r>
              <a:rPr lang="hu-HU" altLang="hu-HU" sz="2800" dirty="0"/>
              <a:t> betartása (bírálatok és a szerzők)</a:t>
            </a:r>
            <a:endParaRPr lang="en-US" altLang="hu-HU" sz="2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800" dirty="0"/>
              <a:t>A </a:t>
            </a:r>
            <a:r>
              <a:rPr lang="en-US" altLang="hu-HU" sz="2800" dirty="0"/>
              <a:t>REPEC/IDEALIS </a:t>
            </a:r>
            <a:r>
              <a:rPr lang="en-US" altLang="hu-HU" sz="2800" b="1" dirty="0"/>
              <a:t>impact factor</a:t>
            </a:r>
            <a:r>
              <a:rPr lang="hu-HU" altLang="hu-HU" sz="2800" b="1" dirty="0"/>
              <a:t> növelése</a:t>
            </a:r>
            <a:endParaRPr lang="en-US" altLang="hu-HU" sz="28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hu-HU" altLang="hu-HU" sz="2800" dirty="0"/>
              <a:t>Fenntartani és </a:t>
            </a:r>
            <a:r>
              <a:rPr lang="hu-HU" altLang="hu-HU" sz="2800" b="1" dirty="0"/>
              <a:t>növelni a szerzők érdeklődését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85800"/>
            <a:ext cx="8712968" cy="7756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u-HU" sz="4400" b="1" dirty="0">
                <a:latin typeface="Baskerville Old Face"/>
                <a:cs typeface="Baskerville Old Face"/>
              </a:rPr>
              <a:t>A legfőbb kihívás: </a:t>
            </a:r>
            <a:r>
              <a:rPr lang="hu-HU" sz="4400" b="1" dirty="0" err="1">
                <a:latin typeface="Baskerville Old Face"/>
                <a:cs typeface="Baskerville Old Face"/>
              </a:rPr>
              <a:t>Impakt</a:t>
            </a:r>
            <a:r>
              <a:rPr lang="hu-HU" sz="4400" b="1" dirty="0">
                <a:latin typeface="Baskerville Old Face"/>
                <a:cs typeface="Baskerville Old Face"/>
              </a:rPr>
              <a:t> faktor irányába...</a:t>
            </a:r>
          </a:p>
          <a:p>
            <a:endParaRPr lang="hu-HU" sz="4400" b="1" dirty="0">
              <a:latin typeface="Baskerville Old Face"/>
              <a:cs typeface="Baskerville Old Fac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36101"/>
            <a:ext cx="5921949" cy="33160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0828" y="4390075"/>
            <a:ext cx="4541306" cy="7698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20828" y="5267628"/>
            <a:ext cx="456597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AA5E20"/>
                </a:solidFill>
                <a:latin typeface="Georgia"/>
              </a:rPr>
              <a:t>Studies in Agricultural Economics</a:t>
            </a:r>
            <a:endParaRPr lang="hu-HU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62" y="5780655"/>
            <a:ext cx="4590638" cy="6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5" descr="cid:part3.03070508.00070803@eng.unideb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888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125538"/>
            <a:ext cx="49625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3617913" y="5099607"/>
            <a:ext cx="559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spc="300" dirty="0">
                <a:latin typeface="+mn-lt"/>
              </a:rPr>
              <a:t>Krisztián KOVÁCS</a:t>
            </a:r>
            <a:endParaRPr lang="en-US" sz="2000" spc="300" dirty="0">
              <a:latin typeface="+mn-lt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u="sng" spc="300" dirty="0">
                <a:latin typeface="+mn-lt"/>
              </a:rPr>
              <a:t>Kovacs.Krisztian@econ.unideb.hu</a:t>
            </a:r>
            <a:endParaRPr lang="en-US" sz="1400" b="1" spc="300" dirty="0">
              <a:latin typeface="+mn-lt"/>
            </a:endParaRPr>
          </a:p>
        </p:txBody>
      </p:sp>
      <p:pic>
        <p:nvPicPr>
          <p:cNvPr id="16389" name="Kép 6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400175"/>
            <a:ext cx="5292726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Ké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87338"/>
            <a:ext cx="9251951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-53975" y="-196850"/>
            <a:ext cx="925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900" dirty="0">
                <a:solidFill>
                  <a:schemeClr val="bg1"/>
                </a:solidFill>
              </a:rPr>
              <a:t>Aberdeen, Belgorod, Belgrade, Budapest, Berlin, Cork, Debrecen, Fayetteville, </a:t>
            </a:r>
            <a:r>
              <a:rPr lang="en-US" altLang="hu-HU" sz="900" dirty="0" err="1">
                <a:solidFill>
                  <a:schemeClr val="bg1"/>
                </a:solidFill>
              </a:rPr>
              <a:t>Hohenheim</a:t>
            </a:r>
            <a:r>
              <a:rPr lang="hu-HU" altLang="hu-HU" sz="900" dirty="0">
                <a:solidFill>
                  <a:schemeClr val="bg1"/>
                </a:solidFill>
              </a:rPr>
              <a:t>,</a:t>
            </a:r>
            <a:r>
              <a:rPr lang="en-US" altLang="hu-HU" sz="900" dirty="0">
                <a:solidFill>
                  <a:schemeClr val="bg1"/>
                </a:solidFill>
              </a:rPr>
              <a:t> Kazan, Kiev, Nitra, Novi-Sad, Podgorica, Prague, Stavropol, Ulan-Bator, Warsaw, </a:t>
            </a:r>
            <a:r>
              <a:rPr lang="en-US" altLang="hu-HU" sz="900" dirty="0" err="1">
                <a:solidFill>
                  <a:schemeClr val="bg1"/>
                </a:solidFill>
              </a:rPr>
              <a:t>Wageningen</a:t>
            </a:r>
            <a:r>
              <a:rPr lang="en-US" altLang="hu-HU" sz="900" dirty="0">
                <a:solidFill>
                  <a:schemeClr val="bg1"/>
                </a:solidFill>
              </a:rPr>
              <a:t>, Zagreb</a:t>
            </a:r>
            <a:endParaRPr lang="hu-HU" altLang="hu-HU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23528" y="1753172"/>
            <a:ext cx="8820472" cy="4764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u-HU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Baskerville Old Face"/>
              </a:rPr>
              <a:t>Alapinformációk:</a:t>
            </a:r>
          </a:p>
          <a:p>
            <a:pPr lvl="2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hu-HU" sz="3200" u="sng" dirty="0">
                <a:latin typeface="+mj-lt"/>
                <a:cs typeface="Baskerville Old Face"/>
              </a:rPr>
              <a:t>Alapítás:</a:t>
            </a:r>
            <a:r>
              <a:rPr lang="hu-HU" sz="3200" dirty="0">
                <a:latin typeface="+mj-lt"/>
                <a:cs typeface="Baskerville Old Face"/>
              </a:rPr>
              <a:t> 2005 </a:t>
            </a:r>
            <a:r>
              <a:rPr lang="hu-HU" sz="3200" dirty="0" err="1">
                <a:latin typeface="+mj-lt"/>
                <a:cs typeface="Baskerville Old Face"/>
              </a:rPr>
              <a:t>Aberdeen</a:t>
            </a:r>
            <a:r>
              <a:rPr lang="hu-HU" sz="3200" dirty="0">
                <a:latin typeface="+mj-lt"/>
                <a:cs typeface="Baskerville Old Face"/>
              </a:rPr>
              <a:t> (USA)-</a:t>
            </a:r>
            <a:r>
              <a:rPr lang="hu-HU" sz="3200" dirty="0">
                <a:solidFill>
                  <a:srgbClr val="00B050"/>
                </a:solidFill>
                <a:latin typeface="+mj-lt"/>
                <a:cs typeface="Baskerville Old Face"/>
              </a:rPr>
              <a:t>AGRI</a:t>
            </a:r>
            <a:r>
              <a:rPr lang="hu-HU" sz="3200" dirty="0">
                <a:solidFill>
                  <a:srgbClr val="0070C0"/>
                </a:solidFill>
                <a:latin typeface="+mj-lt"/>
                <a:cs typeface="Baskerville Old Face"/>
              </a:rPr>
              <a:t>MBA</a:t>
            </a:r>
            <a:r>
              <a:rPr lang="hu-HU" sz="3200" dirty="0">
                <a:latin typeface="+mj-lt"/>
                <a:cs typeface="Baskerville Old Face"/>
              </a:rPr>
              <a:t> Meeting</a:t>
            </a:r>
          </a:p>
          <a:p>
            <a:pPr lvl="2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hu-HU" sz="3200" u="sng" dirty="0">
                <a:latin typeface="+mj-lt"/>
                <a:cs typeface="Baskerville Old Face"/>
              </a:rPr>
              <a:t>Első kiadás:</a:t>
            </a:r>
            <a:r>
              <a:rPr lang="hu-HU" sz="3200" dirty="0">
                <a:latin typeface="+mj-lt"/>
                <a:cs typeface="Baskerville Old Face"/>
              </a:rPr>
              <a:t> 2007. Budapest - </a:t>
            </a:r>
            <a:r>
              <a:rPr lang="hu-HU" sz="3200" dirty="0" err="1">
                <a:latin typeface="+mj-lt"/>
                <a:cs typeface="Baskerville Old Face"/>
              </a:rPr>
              <a:t>Agroinform</a:t>
            </a:r>
            <a:r>
              <a:rPr lang="hu-HU" sz="3200" dirty="0">
                <a:latin typeface="+mj-lt"/>
                <a:cs typeface="Baskerville Old Face"/>
              </a:rPr>
              <a:t> Kiadó</a:t>
            </a:r>
          </a:p>
          <a:p>
            <a:pPr lvl="3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hu-HU" sz="3200" dirty="0">
                <a:latin typeface="+mj-lt"/>
                <a:cs typeface="Baskerville Old Face"/>
              </a:rPr>
              <a:t>ISSN 1789-7874</a:t>
            </a:r>
          </a:p>
          <a:p>
            <a:pPr lvl="2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hu-HU" sz="3200" u="sng" dirty="0">
                <a:latin typeface="+mj-lt"/>
                <a:cs typeface="Baskerville Old Face"/>
              </a:rPr>
              <a:t>Nyelv: </a:t>
            </a:r>
            <a:r>
              <a:rPr lang="hu-HU" sz="3200" b="1" dirty="0">
                <a:latin typeface="+mj-lt"/>
                <a:cs typeface="Baskerville Old Face"/>
              </a:rPr>
              <a:t>angol</a:t>
            </a:r>
          </a:p>
          <a:p>
            <a:pPr lvl="2">
              <a:spcBef>
                <a:spcPct val="20000"/>
              </a:spcBef>
            </a:pPr>
            <a:r>
              <a:rPr lang="hu-HU" sz="3200" u="sng" dirty="0">
                <a:latin typeface="+mj-lt"/>
                <a:cs typeface="Baskerville Old Face"/>
              </a:rPr>
              <a:t>Tulajdonos/Lapbejelentő:</a:t>
            </a:r>
          </a:p>
          <a:p>
            <a:pPr lvl="2">
              <a:spcBef>
                <a:spcPct val="20000"/>
              </a:spcBef>
              <a:buFont typeface="Arial"/>
              <a:buChar char="•"/>
            </a:pPr>
            <a:r>
              <a:rPr lang="hu-HU" sz="3200" dirty="0">
                <a:latin typeface="+mj-lt"/>
                <a:cs typeface="Baskerville Old Face"/>
              </a:rPr>
              <a:t> 2007-2014: Nábrádi András, Bolyki Bence, </a:t>
            </a:r>
          </a:p>
          <a:p>
            <a:pPr lvl="2">
              <a:spcBef>
                <a:spcPct val="20000"/>
              </a:spcBef>
              <a:buFont typeface="Arial"/>
              <a:buChar char="•"/>
            </a:pPr>
            <a:r>
              <a:rPr lang="hu-HU" sz="3200" dirty="0">
                <a:latin typeface="+mj-lt"/>
                <a:cs typeface="Baskerville Old Face"/>
              </a:rPr>
              <a:t> 2014-től térítésmentesen átvette a </a:t>
            </a:r>
            <a:r>
              <a:rPr lang="hu-HU" sz="3200" b="1" dirty="0">
                <a:latin typeface="+mj-lt"/>
                <a:cs typeface="Baskerville Old Face"/>
              </a:rPr>
              <a:t>DE-GTK</a:t>
            </a:r>
          </a:p>
          <a:p>
            <a:pPr lvl="2">
              <a:spcBef>
                <a:spcPct val="20000"/>
              </a:spcBef>
            </a:pPr>
            <a:r>
              <a:rPr lang="hu-HU" sz="3200" u="sng" dirty="0">
                <a:latin typeface="+mj-lt"/>
                <a:cs typeface="Baskerville Old Face"/>
              </a:rPr>
              <a:t>Főszerkesztő</a:t>
            </a:r>
            <a:r>
              <a:rPr lang="hu-HU" sz="3200" dirty="0">
                <a:latin typeface="+mj-lt"/>
                <a:cs typeface="Baskerville Old Face"/>
              </a:rPr>
              <a:t>: </a:t>
            </a:r>
            <a:r>
              <a:rPr lang="hu-HU" sz="3200" b="1" dirty="0" err="1">
                <a:latin typeface="+mj-lt"/>
                <a:cs typeface="Baskerville Old Face"/>
              </a:rPr>
              <a:t>Johan</a:t>
            </a:r>
            <a:r>
              <a:rPr lang="hu-HU" sz="3200" b="1" dirty="0">
                <a:latin typeface="+mj-lt"/>
                <a:cs typeface="Baskerville Old Face"/>
              </a:rPr>
              <a:t> van </a:t>
            </a:r>
            <a:r>
              <a:rPr lang="hu-HU" sz="3200" b="1" dirty="0" err="1">
                <a:latin typeface="+mj-lt"/>
                <a:cs typeface="Baskerville Old Face"/>
              </a:rPr>
              <a:t>Ophem</a:t>
            </a:r>
            <a:r>
              <a:rPr lang="hu-HU" sz="3200" b="1" dirty="0">
                <a:latin typeface="+mj-lt"/>
                <a:cs typeface="Baskerville Old Face"/>
              </a:rPr>
              <a:t> (WUR-NL)</a:t>
            </a:r>
          </a:p>
          <a:p>
            <a:pPr lvl="2">
              <a:spcBef>
                <a:spcPct val="20000"/>
              </a:spcBef>
            </a:pPr>
            <a:r>
              <a:rPr lang="hu-HU" sz="3200" u="sng" dirty="0">
                <a:latin typeface="+mj-lt"/>
                <a:cs typeface="Baskerville Old Face"/>
              </a:rPr>
              <a:t>Segédszerkesztő:</a:t>
            </a:r>
            <a:r>
              <a:rPr lang="hu-HU" sz="3200" dirty="0">
                <a:latin typeface="+mj-lt"/>
                <a:cs typeface="Baskerville Old Face"/>
              </a:rPr>
              <a:t> </a:t>
            </a:r>
            <a:r>
              <a:rPr lang="hu-HU" sz="3200" b="1" dirty="0">
                <a:latin typeface="+mj-lt"/>
                <a:cs typeface="Baskerville Old Face"/>
              </a:rPr>
              <a:t>Kovács Krisztián</a:t>
            </a:r>
          </a:p>
          <a:p>
            <a:pPr lvl="2">
              <a:spcBef>
                <a:spcPct val="20000"/>
              </a:spcBef>
            </a:pPr>
            <a:r>
              <a:rPr lang="hu-HU" sz="3200" u="sng" dirty="0">
                <a:latin typeface="+mj-lt"/>
                <a:cs typeface="Baskerville Old Face"/>
              </a:rPr>
              <a:t>Megjelenés</a:t>
            </a:r>
            <a:r>
              <a:rPr lang="hu-HU" sz="3200" dirty="0">
                <a:latin typeface="+mj-lt"/>
                <a:cs typeface="Baskerville Old Face"/>
              </a:rPr>
              <a:t>: </a:t>
            </a:r>
            <a:r>
              <a:rPr lang="hu-HU" sz="3200" b="1" dirty="0">
                <a:latin typeface="+mj-lt"/>
                <a:cs typeface="Baskerville Old Face"/>
              </a:rPr>
              <a:t>évi minimum 4 szám</a:t>
            </a:r>
          </a:p>
          <a:p>
            <a:pPr lvl="2">
              <a:spcBef>
                <a:spcPct val="20000"/>
              </a:spcBef>
            </a:pPr>
            <a:r>
              <a:rPr lang="hu-HU" sz="3200" u="sng" dirty="0">
                <a:latin typeface="+mj-lt"/>
                <a:cs typeface="Baskerville Old Face"/>
              </a:rPr>
              <a:t>Kiadja</a:t>
            </a:r>
            <a:r>
              <a:rPr lang="hu-HU" sz="3200" dirty="0">
                <a:latin typeface="+mj-lt"/>
                <a:cs typeface="Baskerville Old Face"/>
              </a:rPr>
              <a:t>:</a:t>
            </a:r>
            <a:endParaRPr lang="hu-HU" sz="3200" b="1" dirty="0">
              <a:latin typeface="+mj-lt"/>
              <a:cs typeface="Baskerville Old Face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u-H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Baskerville Old Face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u-H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Baskerville Old Fac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1753173"/>
          </a:xfrm>
          <a:prstGeom prst="rect">
            <a:avLst/>
          </a:prstGeom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021288"/>
            <a:ext cx="1942957" cy="7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79512" y="1753172"/>
            <a:ext cx="8964488" cy="5104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Baskerville Old Face"/>
              </a:rPr>
              <a:t>Az alapítók célkitűzései: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  <a:cs typeface="Baskerville Old Face"/>
              </a:rPr>
              <a:t>A </a:t>
            </a:r>
            <a:r>
              <a:rPr lang="hu-HU" sz="2200" b="1" dirty="0">
                <a:latin typeface="+mj-lt"/>
                <a:cs typeface="Baskerville Old Face"/>
              </a:rPr>
              <a:t>főszerkesztő</a:t>
            </a:r>
            <a:r>
              <a:rPr lang="hu-HU" sz="2200" dirty="0">
                <a:latin typeface="+mj-lt"/>
                <a:cs typeface="Baskerville Old Face"/>
              </a:rPr>
              <a:t> kitüntetett elismertséggel rendelkező </a:t>
            </a:r>
            <a:r>
              <a:rPr lang="hu-HU" sz="2200" b="1" dirty="0">
                <a:latin typeface="+mj-lt"/>
                <a:cs typeface="Baskerville Old Face"/>
              </a:rPr>
              <a:t>szaktekitély</a:t>
            </a:r>
            <a:r>
              <a:rPr lang="hu-HU" sz="2200" dirty="0">
                <a:latin typeface="+mj-lt"/>
                <a:cs typeface="Baskerville Old Face"/>
              </a:rPr>
              <a:t> legyen.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  <a:cs typeface="Baskerville Old Face"/>
              </a:rPr>
              <a:t>A szaklap </a:t>
            </a:r>
            <a:r>
              <a:rPr lang="hu-HU" sz="2200" b="1" dirty="0">
                <a:latin typeface="+mj-lt"/>
                <a:cs typeface="Baskerville Old Face"/>
              </a:rPr>
              <a:t>Magyarországon/magyar kiadónál </a:t>
            </a:r>
            <a:r>
              <a:rPr lang="hu-HU" sz="2200" dirty="0">
                <a:latin typeface="+mj-lt"/>
                <a:cs typeface="Baskerville Old Face"/>
              </a:rPr>
              <a:t>jelenjen meg,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  <a:cs typeface="Baskerville Old Face"/>
              </a:rPr>
              <a:t>A </a:t>
            </a:r>
            <a:r>
              <a:rPr lang="hu-HU" sz="2200" b="1" dirty="0">
                <a:latin typeface="+mj-lt"/>
                <a:cs typeface="Baskerville Old Face"/>
              </a:rPr>
              <a:t>szerkesztő bizottság „executive” tagjai </a:t>
            </a:r>
            <a:r>
              <a:rPr lang="hu-HU" sz="2200" dirty="0">
                <a:latin typeface="+mj-lt"/>
                <a:cs typeface="Baskerville Old Face"/>
              </a:rPr>
              <a:t>között az aktív </a:t>
            </a:r>
            <a:r>
              <a:rPr lang="hu-HU" sz="2200" b="1" dirty="0">
                <a:latin typeface="+mj-lt"/>
                <a:cs typeface="Baskerville Old Face"/>
              </a:rPr>
              <a:t>MBA oktatást végző intézmények képviselői </a:t>
            </a:r>
            <a:r>
              <a:rPr lang="hu-HU" sz="2200" dirty="0">
                <a:latin typeface="+mj-lt"/>
                <a:cs typeface="Baskerville Old Face"/>
              </a:rPr>
              <a:t>legyenek.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  <a:cs typeface="Baskerville Old Face"/>
              </a:rPr>
              <a:t>A </a:t>
            </a:r>
            <a:r>
              <a:rPr lang="hu-HU" sz="2200" b="1" dirty="0">
                <a:latin typeface="+mj-lt"/>
                <a:cs typeface="Baskerville Old Face"/>
              </a:rPr>
              <a:t>tiszteletbeli szer.biz. tagokat MBA Board találkozókon fogadják el</a:t>
            </a:r>
            <a:r>
              <a:rPr lang="hu-HU" sz="2200" dirty="0">
                <a:latin typeface="+mj-lt"/>
                <a:cs typeface="Baskerville Old Face"/>
              </a:rPr>
              <a:t>, előterjesztés alapján. </a:t>
            </a:r>
            <a:r>
              <a:rPr lang="hu-HU" sz="2200" i="1" dirty="0">
                <a:latin typeface="+mj-lt"/>
                <a:cs typeface="Baskerville Old Face"/>
              </a:rPr>
              <a:t>(lehetett e-mail-ben is előterjesztést tenni)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  <a:cs typeface="Baskerville Old Face"/>
              </a:rPr>
              <a:t>Csak kettős-vak </a:t>
            </a:r>
            <a:r>
              <a:rPr lang="hu-HU" sz="2000" b="1" i="1" dirty="0">
                <a:latin typeface="+mj-lt"/>
                <a:cs typeface="Baskerville Old Face"/>
              </a:rPr>
              <a:t>„doubble-bind” </a:t>
            </a:r>
            <a:r>
              <a:rPr lang="hu-HU" sz="2000" b="1" dirty="0">
                <a:latin typeface="+mj-lt"/>
                <a:cs typeface="Baskerville Old Face"/>
              </a:rPr>
              <a:t>értékelésen átesett cikkeket fogadjunk el.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  <a:cs typeface="Baskerville Old Face"/>
              </a:rPr>
              <a:t>A </a:t>
            </a:r>
            <a:r>
              <a:rPr lang="hu-HU" sz="2200" b="1" dirty="0">
                <a:latin typeface="+mj-lt"/>
                <a:cs typeface="Baskerville Old Face"/>
              </a:rPr>
              <a:t>szerk. biz. tagjai legyenek elsősorban a peer-review-rek</a:t>
            </a:r>
            <a:r>
              <a:rPr lang="hu-HU" sz="2200" dirty="0">
                <a:latin typeface="+mj-lt"/>
                <a:cs typeface="Baskerville Old Face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200" dirty="0">
                <a:latin typeface="+mj-lt"/>
                <a:cs typeface="Baskerville Old Face"/>
              </a:rPr>
              <a:t>Legyen a szaklapban az </a:t>
            </a:r>
            <a:r>
              <a:rPr lang="hu-HU" sz="2200" b="1" dirty="0" err="1">
                <a:latin typeface="+mj-lt"/>
                <a:cs typeface="Baskerville Old Face"/>
              </a:rPr>
              <a:t>MBA-n</a:t>
            </a:r>
            <a:r>
              <a:rPr lang="hu-HU" sz="2200" b="1" dirty="0">
                <a:latin typeface="+mj-lt"/>
                <a:cs typeface="Baskerville Old Face"/>
              </a:rPr>
              <a:t> kívül neves rendezvények/konferenciák összefoglalóinak</a:t>
            </a:r>
            <a:r>
              <a:rPr lang="hu-HU" sz="2200" dirty="0">
                <a:latin typeface="+mj-lt"/>
                <a:cs typeface="Baskerville Old Face"/>
              </a:rPr>
              <a:t>, key note-oknak </a:t>
            </a:r>
            <a:r>
              <a:rPr lang="hu-HU" sz="2200" b="1" dirty="0">
                <a:latin typeface="+mj-lt"/>
                <a:cs typeface="Baskerville Old Face"/>
              </a:rPr>
              <a:t>megjelenési lehetősége</a:t>
            </a:r>
            <a:r>
              <a:rPr lang="hu-HU" sz="2200" dirty="0">
                <a:latin typeface="+mj-lt"/>
                <a:cs typeface="Baskerville Old Face"/>
              </a:rPr>
              <a:t>.</a:t>
            </a:r>
          </a:p>
          <a:p>
            <a:pPr>
              <a:spcBef>
                <a:spcPct val="20000"/>
              </a:spcBef>
            </a:pPr>
            <a:endParaRPr lang="hu-HU" sz="2000" dirty="0">
              <a:latin typeface="+mj-lt"/>
              <a:cs typeface="Baskerville Old Face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u-H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Baskerville Old Face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u-H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Baskerville Old Fac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17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175317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4" y="2852936"/>
            <a:ext cx="82602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23528" y="1933722"/>
            <a:ext cx="410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askerville Old Face"/>
              </a:rPr>
              <a:t>Álatalános</a:t>
            </a:r>
            <a:r>
              <a:rPr lang="hu-HU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askerville Old Face"/>
              </a:rPr>
              <a:t> információk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4985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9"/>
          <p:cNvGraphicFramePr>
            <a:graphicFrameLocks/>
          </p:cNvGraphicFramePr>
          <p:nvPr/>
        </p:nvGraphicFramePr>
        <p:xfrm>
          <a:off x="457200" y="1720474"/>
          <a:ext cx="8446124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373438"/>
            <a:ext cx="4524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824288"/>
            <a:ext cx="6286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256088"/>
            <a:ext cx="466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755650" y="1798638"/>
            <a:ext cx="51988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3366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Több mint 370 tudományos cikk,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3366FF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több mint 32 országból!</a:t>
            </a:r>
          </a:p>
        </p:txBody>
      </p:sp>
      <p:pic>
        <p:nvPicPr>
          <p:cNvPr id="410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8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57150" y="41275"/>
            <a:ext cx="925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u-HU" sz="900" dirty="0">
                <a:solidFill>
                  <a:schemeClr val="bg1"/>
                </a:solidFill>
              </a:rPr>
              <a:t>Aberdeen, Belgorod, Belgrade, Budapest, Berlin, Cork, Debrecen, Fayetteville, </a:t>
            </a:r>
            <a:r>
              <a:rPr lang="en-US" altLang="hu-HU" sz="900" dirty="0" err="1">
                <a:solidFill>
                  <a:schemeClr val="bg1"/>
                </a:solidFill>
              </a:rPr>
              <a:t>Hohenheim</a:t>
            </a:r>
            <a:r>
              <a:rPr lang="hu-HU" altLang="hu-HU" sz="900" dirty="0">
                <a:solidFill>
                  <a:schemeClr val="bg1"/>
                </a:solidFill>
              </a:rPr>
              <a:t>,</a:t>
            </a:r>
            <a:r>
              <a:rPr lang="en-US" altLang="hu-HU" sz="900" dirty="0">
                <a:solidFill>
                  <a:schemeClr val="bg1"/>
                </a:solidFill>
              </a:rPr>
              <a:t> Kazan, Kiev, Nitra, Novi-Sad, Podgorica, Prague, Stavropol, Ulan-Bator, Warsaw, </a:t>
            </a:r>
            <a:r>
              <a:rPr lang="en-US" altLang="hu-HU" sz="900" dirty="0" err="1">
                <a:solidFill>
                  <a:schemeClr val="bg1"/>
                </a:solidFill>
              </a:rPr>
              <a:t>Wageningen</a:t>
            </a:r>
            <a:r>
              <a:rPr lang="en-US" altLang="hu-HU" sz="900" dirty="0">
                <a:solidFill>
                  <a:schemeClr val="bg1"/>
                </a:solidFill>
              </a:rPr>
              <a:t>, Zagreb</a:t>
            </a:r>
            <a:endParaRPr lang="hu-HU" altLang="hu-HU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8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063875"/>
            <a:ext cx="29083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395788"/>
            <a:ext cx="17478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74988"/>
            <a:ext cx="18161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529138"/>
            <a:ext cx="21828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03575"/>
            <a:ext cx="21209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239713" y="1709738"/>
            <a:ext cx="8435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Külső online könyvtárak / szervezetek, melyek nyilvántartják / kezelik az </a:t>
            </a:r>
            <a:r>
              <a:rPr lang="hu-HU" altLang="hu-HU" b="1" dirty="0" err="1"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APSTRACT-ot</a:t>
            </a:r>
            <a:r>
              <a:rPr lang="hu-HU" altLang="hu-HU" b="1" dirty="0"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:</a:t>
            </a:r>
          </a:p>
        </p:txBody>
      </p:sp>
      <p:pic>
        <p:nvPicPr>
          <p:cNvPr id="5129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83100"/>
            <a:ext cx="2057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Kép 12" descr="cid:part3.03070508.00070803@eng.unideb.h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516563"/>
            <a:ext cx="91805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702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547664" y="1684338"/>
            <a:ext cx="3960961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NÉHÁNY STATISZTIKA:</a:t>
            </a:r>
          </a:p>
        </p:txBody>
      </p:sp>
      <p:pic>
        <p:nvPicPr>
          <p:cNvPr id="614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719263"/>
            <a:ext cx="25590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90041"/>
              </p:ext>
            </p:extLst>
          </p:nvPr>
        </p:nvGraphicFramePr>
        <p:xfrm>
          <a:off x="4427538" y="2700338"/>
          <a:ext cx="3970337" cy="2600325"/>
        </p:xfrm>
        <a:graphic>
          <a:graphicData uri="http://schemas.openxmlformats.org/drawingml/2006/table">
            <a:tbl>
              <a:tblPr/>
              <a:tblGrid>
                <a:gridCol w="56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7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8979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 marL="23954" marR="23954" marT="11968" marB="1196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IF</a:t>
                      </a:r>
                      <a:endParaRPr lang="hu-HU" sz="1200" dirty="0">
                        <a:effectLst/>
                      </a:endParaRPr>
                    </a:p>
                  </a:txBody>
                  <a:tcPr marL="23954" marR="23954" marT="11968" marB="1196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AIF</a:t>
                      </a:r>
                      <a:endParaRPr lang="hu-HU" sz="1200" dirty="0">
                        <a:effectLst/>
                      </a:endParaRPr>
                    </a:p>
                  </a:txBody>
                  <a:tcPr marL="23954" marR="23954" marT="11968" marB="1196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DOC</a:t>
                      </a:r>
                      <a:endParaRPr lang="hu-HU" sz="1200" dirty="0">
                        <a:effectLst/>
                      </a:endParaRPr>
                    </a:p>
                  </a:txBody>
                  <a:tcPr marL="23954" marR="23954" marT="11968" marB="1196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CDO</a:t>
                      </a:r>
                      <a:endParaRPr lang="hu-HU" sz="1200" dirty="0">
                        <a:effectLst/>
                      </a:endParaRPr>
                    </a:p>
                  </a:txBody>
                  <a:tcPr marL="23954" marR="23954" marT="11968" marB="1196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CCU</a:t>
                      </a:r>
                      <a:endParaRPr lang="hu-HU" sz="1200" dirty="0">
                        <a:effectLst/>
                      </a:endParaRPr>
                    </a:p>
                  </a:txBody>
                  <a:tcPr marL="23954" marR="23954" marT="11968" marB="1196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CIF</a:t>
                      </a:r>
                      <a:endParaRPr lang="hu-HU" sz="1200" dirty="0">
                        <a:effectLst/>
                      </a:endParaRPr>
                    </a:p>
                  </a:txBody>
                  <a:tcPr marL="23954" marR="23954" marT="11968" marB="1196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2009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0.03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0.03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63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95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0.03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2010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-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0.32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26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121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0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-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2011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>
                          <a:effectLst/>
                        </a:rPr>
                        <a:t>0.01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0.41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38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159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0.01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2012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0.05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0.46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65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224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5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0.02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2013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0.01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0.49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67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291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5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0.02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2014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0.02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0.56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40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331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dirty="0">
                          <a:effectLst/>
                        </a:rPr>
                        <a:t>6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>
                          <a:effectLst/>
                        </a:rPr>
                        <a:t>0.02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78"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2015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0.02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0.53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32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363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8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200" b="1" dirty="0">
                          <a:effectLst/>
                        </a:rPr>
                        <a:t>0.02</a:t>
                      </a:r>
                    </a:p>
                  </a:txBody>
                  <a:tcPr marL="23954" marR="23954" marT="11968" marB="119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2916238" y="5400675"/>
            <a:ext cx="5014912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1B1B1B"/>
                </a:solidFill>
                <a:latin typeface="Verdana" panose="020B0604030504040204" pitchFamily="34" charset="0"/>
              </a:rPr>
              <a:t>IF:</a:t>
            </a:r>
            <a:r>
              <a:rPr lang="en-US" sz="1050" dirty="0">
                <a:solidFill>
                  <a:srgbClr val="1B1B1B"/>
                </a:solidFill>
                <a:latin typeface="Verdana" panose="020B0604030504040204" pitchFamily="34" charset="0"/>
              </a:rPr>
              <a:t> Impact Factor: C2Y / D2Y</a:t>
            </a:r>
            <a:br>
              <a:rPr lang="en-US" sz="1050" dirty="0">
                <a:latin typeface="+mn-lt"/>
              </a:rPr>
            </a:br>
            <a:r>
              <a:rPr lang="en-US" sz="1050" b="1" dirty="0">
                <a:solidFill>
                  <a:srgbClr val="1B1B1B"/>
                </a:solidFill>
                <a:latin typeface="Verdana" panose="020B0604030504040204" pitchFamily="34" charset="0"/>
              </a:rPr>
              <a:t>AIF:</a:t>
            </a:r>
            <a:r>
              <a:rPr lang="en-US" sz="1050" dirty="0">
                <a:solidFill>
                  <a:srgbClr val="1B1B1B"/>
                </a:solidFill>
                <a:latin typeface="Verdana" panose="020B0604030504040204" pitchFamily="34" charset="0"/>
              </a:rPr>
              <a:t> Average Impact Factor for series in </a:t>
            </a:r>
            <a:r>
              <a:rPr lang="en-US" sz="1050" dirty="0" err="1">
                <a:solidFill>
                  <a:srgbClr val="1B1B1B"/>
                </a:solidFill>
                <a:latin typeface="Verdana" panose="020B0604030504040204" pitchFamily="34" charset="0"/>
              </a:rPr>
              <a:t>RePEc</a:t>
            </a:r>
            <a:r>
              <a:rPr lang="en-US" sz="1050" dirty="0">
                <a:solidFill>
                  <a:srgbClr val="1B1B1B"/>
                </a:solidFill>
                <a:latin typeface="Verdana" panose="020B0604030504040204" pitchFamily="34" charset="0"/>
              </a:rPr>
              <a:t> in year </a:t>
            </a:r>
            <a:r>
              <a:rPr lang="en-US" sz="1050" i="1" dirty="0">
                <a:solidFill>
                  <a:srgbClr val="1B1B1B"/>
                </a:solidFill>
                <a:latin typeface="Verdana" panose="020B0604030504040204" pitchFamily="34" charset="0"/>
              </a:rPr>
              <a:t>y</a:t>
            </a:r>
            <a:br>
              <a:rPr lang="en-US" sz="1050" dirty="0">
                <a:latin typeface="+mn-lt"/>
              </a:rPr>
            </a:br>
            <a:r>
              <a:rPr lang="en-US" sz="1050" b="1" dirty="0">
                <a:solidFill>
                  <a:srgbClr val="1B1B1B"/>
                </a:solidFill>
                <a:latin typeface="Verdana" panose="020B0604030504040204" pitchFamily="34" charset="0"/>
              </a:rPr>
              <a:t>DOC:</a:t>
            </a:r>
            <a:r>
              <a:rPr lang="en-US" sz="1050" dirty="0">
                <a:solidFill>
                  <a:srgbClr val="1B1B1B"/>
                </a:solidFill>
                <a:latin typeface="Verdana" panose="020B0604030504040204" pitchFamily="34" charset="0"/>
              </a:rPr>
              <a:t> Number of documents published in year </a:t>
            </a:r>
            <a:r>
              <a:rPr lang="en-US" sz="1050" i="1" dirty="0">
                <a:solidFill>
                  <a:srgbClr val="1B1B1B"/>
                </a:solidFill>
                <a:latin typeface="Verdana" panose="020B0604030504040204" pitchFamily="34" charset="0"/>
              </a:rPr>
              <a:t>y</a:t>
            </a:r>
            <a:br>
              <a:rPr lang="en-US" sz="1050" dirty="0">
                <a:latin typeface="+mn-lt"/>
              </a:rPr>
            </a:br>
            <a:r>
              <a:rPr lang="en-US" sz="1050" b="1" dirty="0">
                <a:solidFill>
                  <a:srgbClr val="1B1B1B"/>
                </a:solidFill>
                <a:latin typeface="Verdana" panose="020B0604030504040204" pitchFamily="34" charset="0"/>
              </a:rPr>
              <a:t>CDO:</a:t>
            </a:r>
            <a:r>
              <a:rPr lang="en-US" sz="1050" dirty="0">
                <a:solidFill>
                  <a:srgbClr val="1B1B1B"/>
                </a:solidFill>
                <a:latin typeface="Verdana" panose="020B0604030504040204" pitchFamily="34" charset="0"/>
              </a:rPr>
              <a:t> Cumulative number of documents published until year </a:t>
            </a:r>
            <a:r>
              <a:rPr lang="en-US" sz="1050" i="1" dirty="0">
                <a:solidFill>
                  <a:srgbClr val="1B1B1B"/>
                </a:solidFill>
                <a:latin typeface="Verdana" panose="020B0604030504040204" pitchFamily="34" charset="0"/>
              </a:rPr>
              <a:t>y</a:t>
            </a:r>
            <a:br>
              <a:rPr lang="en-US" sz="1050" dirty="0">
                <a:latin typeface="+mn-lt"/>
              </a:rPr>
            </a:br>
            <a:r>
              <a:rPr lang="en-US" sz="1050" b="1" dirty="0">
                <a:solidFill>
                  <a:srgbClr val="1B1B1B"/>
                </a:solidFill>
                <a:latin typeface="Verdana" panose="020B0604030504040204" pitchFamily="34" charset="0"/>
              </a:rPr>
              <a:t>CCU:</a:t>
            </a:r>
            <a:r>
              <a:rPr lang="en-US" sz="1050" dirty="0">
                <a:solidFill>
                  <a:srgbClr val="1B1B1B"/>
                </a:solidFill>
                <a:latin typeface="Verdana" panose="020B0604030504040204" pitchFamily="34" charset="0"/>
              </a:rPr>
              <a:t> Cumulative number of citations to papers published until year </a:t>
            </a:r>
            <a:r>
              <a:rPr lang="en-US" sz="1050" i="1" dirty="0">
                <a:solidFill>
                  <a:srgbClr val="1B1B1B"/>
                </a:solidFill>
                <a:latin typeface="Verdana" panose="020B0604030504040204" pitchFamily="34" charset="0"/>
              </a:rPr>
              <a:t>y</a:t>
            </a:r>
            <a:br>
              <a:rPr lang="en-US" sz="1050" dirty="0">
                <a:latin typeface="+mn-lt"/>
              </a:rPr>
            </a:br>
            <a:r>
              <a:rPr lang="en-US" sz="1050" b="1" dirty="0">
                <a:solidFill>
                  <a:srgbClr val="1B1B1B"/>
                </a:solidFill>
                <a:latin typeface="Verdana" panose="020B0604030504040204" pitchFamily="34" charset="0"/>
              </a:rPr>
              <a:t>CIF:</a:t>
            </a:r>
            <a:r>
              <a:rPr lang="en-US" sz="1050" dirty="0">
                <a:solidFill>
                  <a:srgbClr val="1B1B1B"/>
                </a:solidFill>
                <a:latin typeface="Verdana" panose="020B0604030504040204" pitchFamily="34" charset="0"/>
              </a:rPr>
              <a:t> Cumulative impact factor </a:t>
            </a:r>
            <a:endParaRPr lang="hu-HU" sz="1050" dirty="0">
              <a:latin typeface="+mn-lt"/>
            </a:endParaRPr>
          </a:p>
        </p:txBody>
      </p:sp>
      <p:sp>
        <p:nvSpPr>
          <p:cNvPr id="6210" name="Téglalap 10"/>
          <p:cNvSpPr>
            <a:spLocks noChangeArrowheads="1"/>
          </p:cNvSpPr>
          <p:nvPr/>
        </p:nvSpPr>
        <p:spPr bwMode="auto">
          <a:xfrm>
            <a:off x="5108575" y="6553200"/>
            <a:ext cx="40174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 dirty="0"/>
              <a:t>Forrás: CITEC/REPEC: http://citec.repec.org/s/2015/agsapstra.html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" y="2449887"/>
            <a:ext cx="4381198" cy="2918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962650"/>
            <a:ext cx="8229600" cy="749300"/>
          </a:xfrm>
        </p:spPr>
        <p:txBody>
          <a:bodyPr/>
          <a:lstStyle/>
          <a:p>
            <a:pPr algn="l" eaLnBrk="1" hangingPunct="1"/>
            <a:r>
              <a:rPr lang="en-US" altLang="hu-HU" sz="2400" b="1">
                <a:solidFill>
                  <a:srgbClr val="558ED5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	</a:t>
            </a:r>
            <a:br>
              <a:rPr lang="en-US" altLang="hu-HU" sz="2400" b="1">
                <a:solidFill>
                  <a:srgbClr val="558ED5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endParaRPr lang="hu-HU" altLang="hu-HU" sz="2400">
              <a:solidFill>
                <a:srgbClr val="558ED5"/>
              </a:solidFill>
              <a:latin typeface="Baskerville Old Face" panose="02020602080505020303" pitchFamily="18" charset="0"/>
              <a:ea typeface="Baskerville Old Face" panose="02020602080505020303" pitchFamily="18" charset="0"/>
              <a:cs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416" y="6526255"/>
            <a:ext cx="311174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latin typeface="+mn-lt"/>
              </a:rPr>
              <a:t>Forrás: http://ageconsearch.umn.edu/community-list</a:t>
            </a: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8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4315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24" y="3052762"/>
            <a:ext cx="7762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36" y="4257675"/>
            <a:ext cx="7651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35" y="5464175"/>
            <a:ext cx="768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268538" y="1438275"/>
            <a:ext cx="47661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HAZAI VERSENYTÁRSAINK</a:t>
            </a:r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608141"/>
              </p:ext>
            </p:extLst>
          </p:nvPr>
        </p:nvGraphicFramePr>
        <p:xfrm>
          <a:off x="179511" y="2057400"/>
          <a:ext cx="7881813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180" name="Picture 12" descr="https://upload.wikimedia.org/wikipedia/en/thumb/a/ae/2015_Climate_Conference.svg/568px-2015_Climate_Conference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86" y="747042"/>
            <a:ext cx="718014" cy="12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962650"/>
            <a:ext cx="8229600" cy="749300"/>
          </a:xfrm>
        </p:spPr>
        <p:txBody>
          <a:bodyPr/>
          <a:lstStyle/>
          <a:p>
            <a:pPr algn="l" eaLnBrk="1" hangingPunct="1"/>
            <a:r>
              <a:rPr lang="en-US" altLang="hu-HU" sz="2400" b="1">
                <a:solidFill>
                  <a:srgbClr val="558ED5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  <a:t>	</a:t>
            </a:r>
            <a:br>
              <a:rPr lang="en-US" altLang="hu-HU" sz="2400" b="1">
                <a:solidFill>
                  <a:srgbClr val="558ED5"/>
                </a:solidFill>
                <a:latin typeface="Baskerville Old Face" panose="02020602080505020303" pitchFamily="18" charset="0"/>
                <a:ea typeface="Baskerville Old Face" panose="02020602080505020303" pitchFamily="18" charset="0"/>
                <a:cs typeface="Baskerville Old Face" panose="02020602080505020303" pitchFamily="18" charset="0"/>
              </a:rPr>
            </a:br>
            <a:endParaRPr lang="hu-HU" altLang="hu-HU" sz="2400">
              <a:solidFill>
                <a:srgbClr val="558ED5"/>
              </a:solidFill>
              <a:latin typeface="Baskerville Old Face" panose="02020602080505020303" pitchFamily="18" charset="0"/>
              <a:ea typeface="Baskerville Old Face" panose="02020602080505020303" pitchFamily="18" charset="0"/>
              <a:cs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9500" y="6604000"/>
            <a:ext cx="42226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latin typeface="+mn-lt"/>
              </a:rPr>
              <a:t>Forrás: http://logec.repec.org/scripts/seriesstat.pf?item=repec:ags:apstra</a:t>
            </a: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359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773238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1616845" y="1684339"/>
            <a:ext cx="3888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EGYÉB STATISZTIKÁK:</a:t>
            </a:r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45535"/>
              </p:ext>
            </p:extLst>
          </p:nvPr>
        </p:nvGraphicFramePr>
        <p:xfrm>
          <a:off x="250825" y="5661025"/>
          <a:ext cx="8642351" cy="854076"/>
        </p:xfrm>
        <a:graphic>
          <a:graphicData uri="http://schemas.openxmlformats.org/drawingml/2006/table">
            <a:tbl>
              <a:tblPr/>
              <a:tblGrid>
                <a:gridCol w="792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8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46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Helyezés</a:t>
                      </a:r>
                      <a:r>
                        <a:rPr lang="hu-HU" sz="1200" b="0" dirty="0">
                          <a:effectLst/>
                        </a:rPr>
                        <a:t>/</a:t>
                      </a:r>
                    </a:p>
                    <a:p>
                      <a:pPr algn="ctr" fontAlgn="t"/>
                      <a:r>
                        <a:rPr lang="hu-HU" sz="1200" b="0" dirty="0">
                          <a:effectLst/>
                        </a:rPr>
                        <a:t>2082.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Journal</a:t>
                      </a:r>
                      <a:endParaRPr lang="hu-HU" sz="1200" dirty="0">
                        <a:effectLst/>
                      </a:endParaRP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effectLst/>
                        </a:rPr>
                        <a:t>File letöltés</a:t>
                      </a:r>
                    </a:p>
                  </a:txBody>
                  <a:tcPr marL="91455" marR="91455" marT="45773" marB="457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b="1" dirty="0" err="1">
                          <a:effectLst/>
                        </a:rPr>
                        <a:t>Abstract</a:t>
                      </a:r>
                      <a:r>
                        <a:rPr lang="hu-HU" sz="1200" b="1" dirty="0">
                          <a:effectLst/>
                        </a:rPr>
                        <a:t> megtekintés</a:t>
                      </a:r>
                    </a:p>
                  </a:txBody>
                  <a:tcPr marL="91455" marR="91455" marT="45773" marB="457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2016 01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3 havi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12 havi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Összesen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2016 01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3 havi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12 havi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 Összesen</a:t>
                      </a:r>
                    </a:p>
                  </a:txBody>
                  <a:tcPr marL="91455" marR="91455" marT="45773" marB="457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587.</a:t>
                      </a:r>
                      <a:endParaRPr lang="en-US" sz="1200" dirty="0">
                        <a:effectLst/>
                      </a:endParaRPr>
                    </a:p>
                  </a:txBody>
                  <a:tcPr marL="91455" marR="91455" marT="45773" marB="457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effectLst/>
                        </a:rPr>
                        <a:t>APSTRACT</a:t>
                      </a:r>
                      <a:endParaRPr lang="en-US" sz="1200" dirty="0">
                        <a:effectLst/>
                      </a:endParaRPr>
                    </a:p>
                  </a:txBody>
                  <a:tcPr marL="91455" marR="91455" marT="45773" marB="457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183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836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6,324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321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1,053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5,074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dirty="0">
                          <a:effectLst/>
                        </a:rPr>
                        <a:t>32,708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920"/>
              </p:ext>
            </p:extLst>
          </p:nvPr>
        </p:nvGraphicFramePr>
        <p:xfrm>
          <a:off x="250825" y="2254925"/>
          <a:ext cx="8642351" cy="326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715</Words>
  <Application>Microsoft Office PowerPoint</Application>
  <PresentationFormat>Diavetítés a képernyőre (4:3 oldalarány)</PresentationFormat>
  <Paragraphs>186</Paragraphs>
  <Slides>16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</vt:lpstr>
      <vt:lpstr>  </vt:lpstr>
      <vt:lpstr>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Kovács Krisztián</dc:creator>
  <cp:lastModifiedBy>Dorina Balázsi</cp:lastModifiedBy>
  <cp:revision>72</cp:revision>
  <dcterms:created xsi:type="dcterms:W3CDTF">2014-06-13T10:12:51Z</dcterms:created>
  <dcterms:modified xsi:type="dcterms:W3CDTF">2020-08-17T21:53:33Z</dcterms:modified>
</cp:coreProperties>
</file>