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360" r:id="rId2"/>
    <p:sldId id="398" r:id="rId3"/>
    <p:sldId id="397" r:id="rId4"/>
    <p:sldId id="412" r:id="rId5"/>
    <p:sldId id="413" r:id="rId6"/>
    <p:sldId id="414" r:id="rId7"/>
    <p:sldId id="415" r:id="rId8"/>
    <p:sldId id="418" r:id="rId9"/>
    <p:sldId id="416" r:id="rId10"/>
    <p:sldId id="402" r:id="rId11"/>
    <p:sldId id="417" r:id="rId12"/>
    <p:sldId id="368" r:id="rId13"/>
    <p:sldId id="369" r:id="rId14"/>
    <p:sldId id="395" r:id="rId15"/>
    <p:sldId id="365" r:id="rId16"/>
    <p:sldId id="396" r:id="rId17"/>
    <p:sldId id="409" r:id="rId18"/>
    <p:sldId id="419" r:id="rId19"/>
    <p:sldId id="426" r:id="rId20"/>
    <p:sldId id="427" r:id="rId21"/>
    <p:sldId id="428" r:id="rId22"/>
    <p:sldId id="429" r:id="rId23"/>
    <p:sldId id="420" r:id="rId24"/>
    <p:sldId id="430" r:id="rId25"/>
    <p:sldId id="400" r:id="rId26"/>
    <p:sldId id="421" r:id="rId27"/>
    <p:sldId id="422" r:id="rId28"/>
    <p:sldId id="423" r:id="rId29"/>
    <p:sldId id="401" r:id="rId30"/>
    <p:sldId id="424" r:id="rId31"/>
    <p:sldId id="425" r:id="rId32"/>
    <p:sldId id="366" r:id="rId33"/>
  </p:sldIdLst>
  <p:sldSz cx="16257588" cy="9144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08240" algn="l" rtl="0" eaLnBrk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816479" algn="l" rtl="0" eaLnBrk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224719" algn="l" rtl="0" eaLnBrk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632958" algn="l" rtl="0" eaLnBrk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041198" algn="l" defTabSz="408240" rtl="0" eaLnBrk="1" latinLnBrk="0" hangingPunct="1"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449438" algn="l" defTabSz="408240" rtl="0" eaLnBrk="1" latinLnBrk="0" hangingPunct="1"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857677" algn="l" defTabSz="408240" rtl="0" eaLnBrk="1" latinLnBrk="0" hangingPunct="1"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265917" algn="l" defTabSz="408240" rtl="0" eaLnBrk="1" latinLnBrk="0" hangingPunct="1">
      <a:defRPr sz="3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B"/>
    <a:srgbClr val="00005C"/>
    <a:srgbClr val="0000A6"/>
    <a:srgbClr val="2913A6"/>
    <a:srgbClr val="2669DB"/>
    <a:srgbClr val="285ADB"/>
    <a:srgbClr val="0000BB"/>
    <a:srgbClr val="D8721D"/>
    <a:srgbClr val="CDCDCD"/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263" autoAdjust="0"/>
  </p:normalViewPr>
  <p:slideViewPr>
    <p:cSldViewPr>
      <p:cViewPr>
        <p:scale>
          <a:sx n="60" d="100"/>
          <a:sy n="60" d="100"/>
        </p:scale>
        <p:origin x="-84" y="-714"/>
      </p:cViewPr>
      <p:guideLst>
        <p:guide orient="horz" pos="2880"/>
        <p:guide pos="5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handoutMaster" Target="handoutMasters/handout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468C4-8723-904E-BB16-7FAAB09A7EBF}" type="doc">
      <dgm:prSet loTypeId="urn:microsoft.com/office/officeart/2005/8/layout/list1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94A23701-4045-5144-9D77-10CA8184F29A}">
      <dgm:prSet phldrT="[Text]" custT="1"/>
      <dgm:spPr/>
      <dgm:t>
        <a:bodyPr/>
        <a:lstStyle/>
        <a:p>
          <a:r>
            <a:rPr lang="en-GB" sz="2800" dirty="0">
              <a:latin typeface="PF Paperback"/>
              <a:cs typeface="PF Paperback"/>
            </a:rPr>
            <a:t>Open Access </a:t>
          </a:r>
          <a:r>
            <a:rPr lang="hu-HU" sz="2800" dirty="0">
              <a:latin typeface="PF Paperback"/>
              <a:cs typeface="PF Paperback"/>
            </a:rPr>
            <a:t>szakértők</a:t>
          </a:r>
          <a:endParaRPr lang="en-GB" sz="2800" dirty="0">
            <a:latin typeface="PF Paperback"/>
            <a:cs typeface="PF Paperback"/>
          </a:endParaRPr>
        </a:p>
      </dgm:t>
    </dgm:pt>
    <dgm:pt modelId="{77586991-5857-BD4F-912E-7515AF05C6DE}" type="parTrans" cxnId="{3EB3252C-38D0-3F43-86B8-63325F3E90A6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49B73DAA-A2EF-A345-9714-81C0EC3E99C7}" type="sibTrans" cxnId="{3EB3252C-38D0-3F43-86B8-63325F3E90A6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68132573-CAD1-7E47-AA41-640D8787FBDC}">
      <dgm:prSet phldrT="[Text]"/>
      <dgm:spPr/>
      <dgm:t>
        <a:bodyPr/>
        <a:lstStyle/>
        <a:p>
          <a:r>
            <a:rPr lang="hu-HU" dirty="0">
              <a:latin typeface="PF Paperback"/>
              <a:cs typeface="PF Paperback"/>
            </a:rPr>
            <a:t>Az </a:t>
          </a:r>
          <a:r>
            <a:rPr lang="hu-HU" dirty="0" err="1">
              <a:latin typeface="PF Paperback"/>
              <a:cs typeface="PF Paperback"/>
            </a:rPr>
            <a:t>open</a:t>
          </a:r>
          <a:r>
            <a:rPr lang="hu-HU" dirty="0">
              <a:latin typeface="PF Paperback"/>
              <a:cs typeface="PF Paperback"/>
            </a:rPr>
            <a:t> </a:t>
          </a:r>
          <a:r>
            <a:rPr lang="hu-HU" dirty="0" err="1">
              <a:latin typeface="PF Paperback"/>
              <a:cs typeface="PF Paperback"/>
            </a:rPr>
            <a:t>access</a:t>
          </a:r>
          <a:r>
            <a:rPr lang="hu-HU" dirty="0">
              <a:latin typeface="PF Paperback"/>
              <a:cs typeface="PF Paperback"/>
            </a:rPr>
            <a:t> politikák és infrastruktúrák intézményi, nemzeti és nemzetközi szemszögből</a:t>
          </a:r>
          <a:endParaRPr lang="en-GB" dirty="0">
            <a:latin typeface="PF Paperback"/>
            <a:cs typeface="PF Paperback"/>
          </a:endParaRPr>
        </a:p>
      </dgm:t>
    </dgm:pt>
    <dgm:pt modelId="{8FDB91F7-E3F1-D84C-B148-EA7337346936}" type="parTrans" cxnId="{040CE1AE-D65B-9B45-B5D6-333F8DDCB657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656AB395-C196-794D-B1CF-51D6021E9BE9}" type="sibTrans" cxnId="{040CE1AE-D65B-9B45-B5D6-333F8DDCB657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E5E71459-60AE-FD43-9586-0D15F63645C2}">
      <dgm:prSet phldrT="[Text]" custT="1"/>
      <dgm:spPr/>
      <dgm:t>
        <a:bodyPr/>
        <a:lstStyle/>
        <a:p>
          <a:r>
            <a:rPr lang="hu-HU" sz="2800" dirty="0">
              <a:latin typeface="PF Paperback"/>
              <a:cs typeface="PF Paperback"/>
            </a:rPr>
            <a:t>IT szakemberek</a:t>
          </a:r>
          <a:endParaRPr lang="en-GB" sz="2800" dirty="0">
            <a:latin typeface="PF Paperback"/>
            <a:cs typeface="PF Paperback"/>
          </a:endParaRPr>
        </a:p>
      </dgm:t>
    </dgm:pt>
    <dgm:pt modelId="{0DECF7D0-13A4-C64A-AC17-EA85205208E1}" type="parTrans" cxnId="{26BA5EFA-C0F3-7D4B-A138-CC129D0CA8C1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09FA574A-86D4-1A41-81FB-21167A5D1F14}" type="sibTrans" cxnId="{26BA5EFA-C0F3-7D4B-A138-CC129D0CA8C1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339D8ECC-C5D3-6743-9EFE-307B874FEAB7}">
      <dgm:prSet phldrT="[Text]" custT="1"/>
      <dgm:spPr/>
      <dgm:t>
        <a:bodyPr/>
        <a:lstStyle/>
        <a:p>
          <a:r>
            <a:rPr lang="hu-HU" sz="3200" dirty="0">
              <a:latin typeface="PF Paperback"/>
              <a:cs typeface="PF Paperback"/>
            </a:rPr>
            <a:t>Jogi szakértők</a:t>
          </a:r>
          <a:endParaRPr lang="en-GB" sz="3200" dirty="0">
            <a:latin typeface="PF Paperback"/>
            <a:cs typeface="PF Paperback"/>
          </a:endParaRPr>
        </a:p>
      </dgm:t>
    </dgm:pt>
    <dgm:pt modelId="{C448CF16-CCF0-8D4B-9565-9AA0EBD88E29}" type="parTrans" cxnId="{70779960-1770-7642-B8A7-84EF50609C81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081FD9AB-D648-ED4C-A2EB-F9B30A9588D3}" type="sibTrans" cxnId="{70779960-1770-7642-B8A7-84EF50609C81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357C655C-AC0F-4C47-8601-888289CB2188}">
      <dgm:prSet phldrT="[Text]"/>
      <dgm:spPr/>
      <dgm:t>
        <a:bodyPr/>
        <a:lstStyle/>
        <a:p>
          <a:r>
            <a:rPr lang="hu-HU" dirty="0">
              <a:latin typeface="PF Paperback"/>
              <a:cs typeface="PF Paperback"/>
            </a:rPr>
            <a:t>Jogi javaslatok</a:t>
          </a:r>
          <a:endParaRPr lang="en-GB" dirty="0">
            <a:latin typeface="PF Paperback"/>
            <a:cs typeface="PF Paperback"/>
          </a:endParaRPr>
        </a:p>
      </dgm:t>
    </dgm:pt>
    <dgm:pt modelId="{46190392-B896-5540-8D32-F1DBC612B416}" type="parTrans" cxnId="{B546D95E-1DBB-AD4C-9015-0692EDD4568E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4E95AF91-5277-544B-9741-3D840676507C}" type="sibTrans" cxnId="{B546D95E-1DBB-AD4C-9015-0692EDD4568E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B6A01416-98A2-B943-B6AA-E0A9BC806158}">
      <dgm:prSet phldrT="[Text]" custT="1"/>
      <dgm:spPr/>
      <dgm:t>
        <a:bodyPr/>
        <a:lstStyle/>
        <a:p>
          <a:r>
            <a:rPr lang="hu-HU" sz="3200" dirty="0">
              <a:latin typeface="PF Paperback"/>
              <a:cs typeface="PF Paperback"/>
            </a:rPr>
            <a:t>Adat közösségek</a:t>
          </a:r>
          <a:endParaRPr lang="en-GB" sz="3200" dirty="0">
            <a:latin typeface="PF Paperback"/>
            <a:cs typeface="PF Paperback"/>
          </a:endParaRPr>
        </a:p>
      </dgm:t>
    </dgm:pt>
    <dgm:pt modelId="{118A63F1-D498-C145-92D7-14FD67B65EA7}" type="parTrans" cxnId="{7D209EAA-DA93-094D-83ED-5E9D26BF21EA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C5296EA1-4C8D-1B47-8E8B-2A0A01CFFA4F}" type="sibTrans" cxnId="{7D209EAA-DA93-094D-83ED-5E9D26BF21EA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D22853D1-753E-4947-91A8-C22B5045620B}">
      <dgm:prSet phldrT="[Text]"/>
      <dgm:spPr/>
      <dgm:t>
        <a:bodyPr/>
        <a:lstStyle/>
        <a:p>
          <a:r>
            <a:rPr lang="hu-HU" dirty="0">
              <a:latin typeface="PF Paperback"/>
              <a:cs typeface="PF Paperback"/>
            </a:rPr>
            <a:t>Adatkezelési elvek</a:t>
          </a:r>
          <a:endParaRPr lang="en-GB" dirty="0">
            <a:latin typeface="PF Paperback"/>
            <a:cs typeface="PF Paperback"/>
          </a:endParaRPr>
        </a:p>
      </dgm:t>
    </dgm:pt>
    <dgm:pt modelId="{B4AC1C7E-A3ED-AC4B-89BF-FC2151358881}" type="parTrans" cxnId="{AF73B2F6-3E53-A342-BB20-D41585BB1662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F1095320-AB45-1B49-8E77-26902C48930A}" type="sibTrans" cxnId="{AF73B2F6-3E53-A342-BB20-D41585BB1662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1D8B75C1-CAAE-464E-8B21-753AC39E8EE1}">
      <dgm:prSet phldrT="[Text]"/>
      <dgm:spPr/>
      <dgm:t>
        <a:bodyPr/>
        <a:lstStyle/>
        <a:p>
          <a:r>
            <a:rPr lang="hu-HU" dirty="0">
              <a:latin typeface="PF Paperback"/>
              <a:cs typeface="PF Paperback"/>
            </a:rPr>
            <a:t>Kapcsolódás kutatási adathálózatokhoz</a:t>
          </a:r>
          <a:endParaRPr lang="en-GB" dirty="0">
            <a:latin typeface="PF Paperback"/>
            <a:cs typeface="PF Paperback"/>
          </a:endParaRPr>
        </a:p>
      </dgm:t>
    </dgm:pt>
    <dgm:pt modelId="{78CE2E8D-F643-AD43-8FBB-B20B8398234D}" type="parTrans" cxnId="{22FD9501-CA93-5145-BD7D-CB5944A84A7B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BAB09182-B469-F040-A087-09BC4EA25A4C}" type="sibTrans" cxnId="{22FD9501-CA93-5145-BD7D-CB5944A84A7B}">
      <dgm:prSet/>
      <dgm:spPr/>
      <dgm:t>
        <a:bodyPr/>
        <a:lstStyle/>
        <a:p>
          <a:endParaRPr lang="en-GB">
            <a:latin typeface="PF Paperback"/>
            <a:cs typeface="PF Paperback"/>
          </a:endParaRPr>
        </a:p>
      </dgm:t>
    </dgm:pt>
    <dgm:pt modelId="{7E85B85C-0524-9D44-9CF8-8A75A2263DF2}">
      <dgm:prSet phldrT="[Text]"/>
      <dgm:spPr/>
      <dgm:t>
        <a:bodyPr/>
        <a:lstStyle/>
        <a:p>
          <a:r>
            <a:rPr lang="hu-HU" dirty="0">
              <a:latin typeface="PF Paperback"/>
              <a:cs typeface="PF Paperback"/>
            </a:rPr>
            <a:t>Hatékony e-infrastruktúra kiépítése</a:t>
          </a:r>
          <a:endParaRPr lang="en-GB" dirty="0">
            <a:latin typeface="PF Paperback"/>
            <a:cs typeface="PF Paperback"/>
          </a:endParaRPr>
        </a:p>
      </dgm:t>
    </dgm:pt>
    <dgm:pt modelId="{6D69557E-D967-2F4C-AE3B-C136299662AC}" type="parTrans" cxnId="{4772B949-EBCA-1B47-A089-1FA067900E5F}">
      <dgm:prSet/>
      <dgm:spPr/>
      <dgm:t>
        <a:bodyPr/>
        <a:lstStyle/>
        <a:p>
          <a:endParaRPr lang="en-GB"/>
        </a:p>
      </dgm:t>
    </dgm:pt>
    <dgm:pt modelId="{1D491D81-9CC6-584D-8FC4-E2BBBDAD3B43}" type="sibTrans" cxnId="{4772B949-EBCA-1B47-A089-1FA067900E5F}">
      <dgm:prSet/>
      <dgm:spPr/>
      <dgm:t>
        <a:bodyPr/>
        <a:lstStyle/>
        <a:p>
          <a:endParaRPr lang="en-GB"/>
        </a:p>
      </dgm:t>
    </dgm:pt>
    <dgm:pt modelId="{1CB53E41-EF3E-674D-923D-C81E88786168}">
      <dgm:prSet phldrT="[Text]"/>
      <dgm:spPr/>
      <dgm:t>
        <a:bodyPr/>
        <a:lstStyle/>
        <a:p>
          <a:r>
            <a:rPr lang="hu-HU" dirty="0">
              <a:latin typeface="PF Paperback"/>
              <a:cs typeface="PF Paperback"/>
            </a:rPr>
            <a:t>Legmodernebb technológiák feltérképezése </a:t>
          </a:r>
          <a:r>
            <a:rPr lang="en-GB" dirty="0">
              <a:latin typeface="PF Paperback"/>
              <a:cs typeface="PF Paperback"/>
            </a:rPr>
            <a:t>(big data, </a:t>
          </a:r>
          <a:r>
            <a:rPr lang="hu-HU" dirty="0">
              <a:latin typeface="PF Paperback"/>
              <a:cs typeface="PF Paperback"/>
            </a:rPr>
            <a:t>kapcsolt adatok</a:t>
          </a:r>
          <a:r>
            <a:rPr lang="en-GB" dirty="0">
              <a:latin typeface="PF Paperback"/>
              <a:cs typeface="PF Paperback"/>
            </a:rPr>
            <a:t>)</a:t>
          </a:r>
        </a:p>
      </dgm:t>
    </dgm:pt>
    <dgm:pt modelId="{9E470ADA-A7FC-2A41-BDA8-61FBEF8D8D1B}" type="parTrans" cxnId="{3D855834-5D4D-DC4D-9B1B-809F0EC32AA4}">
      <dgm:prSet/>
      <dgm:spPr/>
      <dgm:t>
        <a:bodyPr/>
        <a:lstStyle/>
        <a:p>
          <a:endParaRPr lang="en-GB"/>
        </a:p>
      </dgm:t>
    </dgm:pt>
    <dgm:pt modelId="{3472AB2E-3029-0E44-BF8A-506B84DC63D7}" type="sibTrans" cxnId="{3D855834-5D4D-DC4D-9B1B-809F0EC32AA4}">
      <dgm:prSet/>
      <dgm:spPr/>
      <dgm:t>
        <a:bodyPr/>
        <a:lstStyle/>
        <a:p>
          <a:endParaRPr lang="en-GB"/>
        </a:p>
      </dgm:t>
    </dgm:pt>
    <dgm:pt modelId="{057F86E0-ED84-6F43-9BF5-374D11B75297}" type="pres">
      <dgm:prSet presAssocID="{2BE468C4-8723-904E-BB16-7FAAB09A7EBF}" presName="linear" presStyleCnt="0">
        <dgm:presLayoutVars>
          <dgm:dir/>
          <dgm:animLvl val="lvl"/>
          <dgm:resizeHandles val="exact"/>
        </dgm:presLayoutVars>
      </dgm:prSet>
      <dgm:spPr/>
    </dgm:pt>
    <dgm:pt modelId="{ABB1C4DF-6ADE-5543-9410-8A72CC79381D}" type="pres">
      <dgm:prSet presAssocID="{94A23701-4045-5144-9D77-10CA8184F29A}" presName="parentLin" presStyleCnt="0"/>
      <dgm:spPr/>
    </dgm:pt>
    <dgm:pt modelId="{41BA6D32-5AD5-7245-B44F-9CDA2E5C85C4}" type="pres">
      <dgm:prSet presAssocID="{94A23701-4045-5144-9D77-10CA8184F29A}" presName="parentLeftMargin" presStyleLbl="node1" presStyleIdx="0" presStyleCnt="4"/>
      <dgm:spPr/>
    </dgm:pt>
    <dgm:pt modelId="{B4D3BC7E-5BBA-7A45-8941-68F2A10BA981}" type="pres">
      <dgm:prSet presAssocID="{94A23701-4045-5144-9D77-10CA8184F2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4317DF1-AA4B-C047-8670-A65D4BF31D55}" type="pres">
      <dgm:prSet presAssocID="{94A23701-4045-5144-9D77-10CA8184F29A}" presName="negativeSpace" presStyleCnt="0"/>
      <dgm:spPr/>
    </dgm:pt>
    <dgm:pt modelId="{28304F00-0FAF-0243-9267-15BC9B98C95C}" type="pres">
      <dgm:prSet presAssocID="{94A23701-4045-5144-9D77-10CA8184F29A}" presName="childText" presStyleLbl="conFgAcc1" presStyleIdx="0" presStyleCnt="4">
        <dgm:presLayoutVars>
          <dgm:bulletEnabled val="1"/>
        </dgm:presLayoutVars>
      </dgm:prSet>
      <dgm:spPr/>
    </dgm:pt>
    <dgm:pt modelId="{AF82E792-CF54-1F40-BB59-679F73A7DC37}" type="pres">
      <dgm:prSet presAssocID="{49B73DAA-A2EF-A345-9714-81C0EC3E99C7}" presName="spaceBetweenRectangles" presStyleCnt="0"/>
      <dgm:spPr/>
    </dgm:pt>
    <dgm:pt modelId="{BE3FED54-C8E2-5C49-B5CA-B27FD562D609}" type="pres">
      <dgm:prSet presAssocID="{E5E71459-60AE-FD43-9586-0D15F63645C2}" presName="parentLin" presStyleCnt="0"/>
      <dgm:spPr/>
    </dgm:pt>
    <dgm:pt modelId="{8DA27BEA-FDBE-A04A-9DEC-1455ED5C7604}" type="pres">
      <dgm:prSet presAssocID="{E5E71459-60AE-FD43-9586-0D15F63645C2}" presName="parentLeftMargin" presStyleLbl="node1" presStyleIdx="0" presStyleCnt="4"/>
      <dgm:spPr/>
    </dgm:pt>
    <dgm:pt modelId="{08F0742A-6AE3-E843-BD8B-C4D575E5BA3C}" type="pres">
      <dgm:prSet presAssocID="{E5E71459-60AE-FD43-9586-0D15F63645C2}" presName="parentText" presStyleLbl="node1" presStyleIdx="1" presStyleCnt="4" custScaleY="144393">
        <dgm:presLayoutVars>
          <dgm:chMax val="0"/>
          <dgm:bulletEnabled val="1"/>
        </dgm:presLayoutVars>
      </dgm:prSet>
      <dgm:spPr/>
    </dgm:pt>
    <dgm:pt modelId="{34D3C7AF-FC66-6D49-BD0E-5D76A767CF8C}" type="pres">
      <dgm:prSet presAssocID="{E5E71459-60AE-FD43-9586-0D15F63645C2}" presName="negativeSpace" presStyleCnt="0"/>
      <dgm:spPr/>
    </dgm:pt>
    <dgm:pt modelId="{C924F323-873D-D54F-AE94-C819635A6722}" type="pres">
      <dgm:prSet presAssocID="{E5E71459-60AE-FD43-9586-0D15F63645C2}" presName="childText" presStyleLbl="conFgAcc1" presStyleIdx="1" presStyleCnt="4" custLinFactNeighborX="336">
        <dgm:presLayoutVars>
          <dgm:bulletEnabled val="1"/>
        </dgm:presLayoutVars>
      </dgm:prSet>
      <dgm:spPr/>
    </dgm:pt>
    <dgm:pt modelId="{D9A9851F-C6FE-E442-B77A-81F268D2843F}" type="pres">
      <dgm:prSet presAssocID="{09FA574A-86D4-1A41-81FB-21167A5D1F14}" presName="spaceBetweenRectangles" presStyleCnt="0"/>
      <dgm:spPr/>
    </dgm:pt>
    <dgm:pt modelId="{0961BB86-195B-0845-9B34-F052CC3A91A8}" type="pres">
      <dgm:prSet presAssocID="{339D8ECC-C5D3-6743-9EFE-307B874FEAB7}" presName="parentLin" presStyleCnt="0"/>
      <dgm:spPr/>
    </dgm:pt>
    <dgm:pt modelId="{7C22791A-4FFA-1A44-9840-39D6BC969953}" type="pres">
      <dgm:prSet presAssocID="{339D8ECC-C5D3-6743-9EFE-307B874FEAB7}" presName="parentLeftMargin" presStyleLbl="node1" presStyleIdx="1" presStyleCnt="4"/>
      <dgm:spPr/>
    </dgm:pt>
    <dgm:pt modelId="{B336066F-3ED2-3B41-B2DF-DC5B66A0593A}" type="pres">
      <dgm:prSet presAssocID="{339D8ECC-C5D3-6743-9EFE-307B874FEAB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2828AE-CE86-DD4A-BF40-5EB208509D5C}" type="pres">
      <dgm:prSet presAssocID="{339D8ECC-C5D3-6743-9EFE-307B874FEAB7}" presName="negativeSpace" presStyleCnt="0"/>
      <dgm:spPr/>
    </dgm:pt>
    <dgm:pt modelId="{3C349A8D-394A-5F4B-A40E-DCF53BE5DE1E}" type="pres">
      <dgm:prSet presAssocID="{339D8ECC-C5D3-6743-9EFE-307B874FEAB7}" presName="childText" presStyleLbl="conFgAcc1" presStyleIdx="2" presStyleCnt="4">
        <dgm:presLayoutVars>
          <dgm:bulletEnabled val="1"/>
        </dgm:presLayoutVars>
      </dgm:prSet>
      <dgm:spPr/>
    </dgm:pt>
    <dgm:pt modelId="{601904FE-FE32-7D40-BC5D-D3128936A1B3}" type="pres">
      <dgm:prSet presAssocID="{081FD9AB-D648-ED4C-A2EB-F9B30A9588D3}" presName="spaceBetweenRectangles" presStyleCnt="0"/>
      <dgm:spPr/>
    </dgm:pt>
    <dgm:pt modelId="{46028263-2223-7740-9689-31377BCE625F}" type="pres">
      <dgm:prSet presAssocID="{B6A01416-98A2-B943-B6AA-E0A9BC806158}" presName="parentLin" presStyleCnt="0"/>
      <dgm:spPr/>
    </dgm:pt>
    <dgm:pt modelId="{78D1CED7-4234-0F48-BFEA-C9453D8F727C}" type="pres">
      <dgm:prSet presAssocID="{B6A01416-98A2-B943-B6AA-E0A9BC806158}" presName="parentLeftMargin" presStyleLbl="node1" presStyleIdx="2" presStyleCnt="4"/>
      <dgm:spPr/>
    </dgm:pt>
    <dgm:pt modelId="{9A80851B-75BD-254D-95F2-104795A38022}" type="pres">
      <dgm:prSet presAssocID="{B6A01416-98A2-B943-B6AA-E0A9BC80615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249DC7B-C252-8C4E-8066-03CA6A59545E}" type="pres">
      <dgm:prSet presAssocID="{B6A01416-98A2-B943-B6AA-E0A9BC806158}" presName="negativeSpace" presStyleCnt="0"/>
      <dgm:spPr/>
    </dgm:pt>
    <dgm:pt modelId="{6DDF6B39-76FB-3342-BBE8-02E3642614A9}" type="pres">
      <dgm:prSet presAssocID="{B6A01416-98A2-B943-B6AA-E0A9BC80615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2FD9501-CA93-5145-BD7D-CB5944A84A7B}" srcId="{B6A01416-98A2-B943-B6AA-E0A9BC806158}" destId="{1D8B75C1-CAAE-464E-8B21-753AC39E8EE1}" srcOrd="1" destOrd="0" parTransId="{78CE2E8D-F643-AD43-8FBB-B20B8398234D}" sibTransId="{BAB09182-B469-F040-A087-09BC4EA25A4C}"/>
    <dgm:cxn modelId="{F061AD04-EA89-6646-BFD6-BB0EF70FD29C}" type="presOf" srcId="{357C655C-AC0F-4C47-8601-888289CB2188}" destId="{3C349A8D-394A-5F4B-A40E-DCF53BE5DE1E}" srcOrd="0" destOrd="0" presId="urn:microsoft.com/office/officeart/2005/8/layout/list1"/>
    <dgm:cxn modelId="{AB41BE14-0142-FD49-B826-02321A0AD293}" type="presOf" srcId="{339D8ECC-C5D3-6743-9EFE-307B874FEAB7}" destId="{7C22791A-4FFA-1A44-9840-39D6BC969953}" srcOrd="0" destOrd="0" presId="urn:microsoft.com/office/officeart/2005/8/layout/list1"/>
    <dgm:cxn modelId="{88118B27-7A23-A242-8905-B60E54CF5D1A}" type="presOf" srcId="{1CB53E41-EF3E-674D-923D-C81E88786168}" destId="{C924F323-873D-D54F-AE94-C819635A6722}" srcOrd="0" destOrd="1" presId="urn:microsoft.com/office/officeart/2005/8/layout/list1"/>
    <dgm:cxn modelId="{3EB3252C-38D0-3F43-86B8-63325F3E90A6}" srcId="{2BE468C4-8723-904E-BB16-7FAAB09A7EBF}" destId="{94A23701-4045-5144-9D77-10CA8184F29A}" srcOrd="0" destOrd="0" parTransId="{77586991-5857-BD4F-912E-7515AF05C6DE}" sibTransId="{49B73DAA-A2EF-A345-9714-81C0EC3E99C7}"/>
    <dgm:cxn modelId="{3D855834-5D4D-DC4D-9B1B-809F0EC32AA4}" srcId="{E5E71459-60AE-FD43-9586-0D15F63645C2}" destId="{1CB53E41-EF3E-674D-923D-C81E88786168}" srcOrd="1" destOrd="0" parTransId="{9E470ADA-A7FC-2A41-BDA8-61FBEF8D8D1B}" sibTransId="{3472AB2E-3029-0E44-BF8A-506B84DC63D7}"/>
    <dgm:cxn modelId="{84DCFD3D-9C07-A24B-AA4A-0471B58675C0}" type="presOf" srcId="{339D8ECC-C5D3-6743-9EFE-307B874FEAB7}" destId="{B336066F-3ED2-3B41-B2DF-DC5B66A0593A}" srcOrd="1" destOrd="0" presId="urn:microsoft.com/office/officeart/2005/8/layout/list1"/>
    <dgm:cxn modelId="{B546D95E-1DBB-AD4C-9015-0692EDD4568E}" srcId="{339D8ECC-C5D3-6743-9EFE-307B874FEAB7}" destId="{357C655C-AC0F-4C47-8601-888289CB2188}" srcOrd="0" destOrd="0" parTransId="{46190392-B896-5540-8D32-F1DBC612B416}" sibTransId="{4E95AF91-5277-544B-9741-3D840676507C}"/>
    <dgm:cxn modelId="{70779960-1770-7642-B8A7-84EF50609C81}" srcId="{2BE468C4-8723-904E-BB16-7FAAB09A7EBF}" destId="{339D8ECC-C5D3-6743-9EFE-307B874FEAB7}" srcOrd="2" destOrd="0" parTransId="{C448CF16-CCF0-8D4B-9565-9AA0EBD88E29}" sibTransId="{081FD9AB-D648-ED4C-A2EB-F9B30A9588D3}"/>
    <dgm:cxn modelId="{42740248-C357-8641-981B-89D68B2826D3}" type="presOf" srcId="{E5E71459-60AE-FD43-9586-0D15F63645C2}" destId="{8DA27BEA-FDBE-A04A-9DEC-1455ED5C7604}" srcOrd="0" destOrd="0" presId="urn:microsoft.com/office/officeart/2005/8/layout/list1"/>
    <dgm:cxn modelId="{4772B949-EBCA-1B47-A089-1FA067900E5F}" srcId="{E5E71459-60AE-FD43-9586-0D15F63645C2}" destId="{7E85B85C-0524-9D44-9CF8-8A75A2263DF2}" srcOrd="0" destOrd="0" parTransId="{6D69557E-D967-2F4C-AE3B-C136299662AC}" sibTransId="{1D491D81-9CC6-584D-8FC4-E2BBBDAD3B43}"/>
    <dgm:cxn modelId="{0CF4D669-DEAB-8641-920E-3476535E37A9}" type="presOf" srcId="{E5E71459-60AE-FD43-9586-0D15F63645C2}" destId="{08F0742A-6AE3-E843-BD8B-C4D575E5BA3C}" srcOrd="1" destOrd="0" presId="urn:microsoft.com/office/officeart/2005/8/layout/list1"/>
    <dgm:cxn modelId="{E0AD0D73-0EBC-7A4A-945B-3D1238CDD681}" type="presOf" srcId="{68132573-CAD1-7E47-AA41-640D8787FBDC}" destId="{28304F00-0FAF-0243-9267-15BC9B98C95C}" srcOrd="0" destOrd="0" presId="urn:microsoft.com/office/officeart/2005/8/layout/list1"/>
    <dgm:cxn modelId="{F053C957-4B8D-9F4F-936D-4F536A2AB6FA}" type="presOf" srcId="{B6A01416-98A2-B943-B6AA-E0A9BC806158}" destId="{9A80851B-75BD-254D-95F2-104795A38022}" srcOrd="1" destOrd="0" presId="urn:microsoft.com/office/officeart/2005/8/layout/list1"/>
    <dgm:cxn modelId="{5C3B6283-07F8-5044-B0A1-6535E3A2A87C}" type="presOf" srcId="{2BE468C4-8723-904E-BB16-7FAAB09A7EBF}" destId="{057F86E0-ED84-6F43-9BF5-374D11B75297}" srcOrd="0" destOrd="0" presId="urn:microsoft.com/office/officeart/2005/8/layout/list1"/>
    <dgm:cxn modelId="{FF4FE19C-B884-AA4C-8DB2-170FD311F586}" type="presOf" srcId="{94A23701-4045-5144-9D77-10CA8184F29A}" destId="{B4D3BC7E-5BBA-7A45-8941-68F2A10BA981}" srcOrd="1" destOrd="0" presId="urn:microsoft.com/office/officeart/2005/8/layout/list1"/>
    <dgm:cxn modelId="{7D209EAA-DA93-094D-83ED-5E9D26BF21EA}" srcId="{2BE468C4-8723-904E-BB16-7FAAB09A7EBF}" destId="{B6A01416-98A2-B943-B6AA-E0A9BC806158}" srcOrd="3" destOrd="0" parTransId="{118A63F1-D498-C145-92D7-14FD67B65EA7}" sibTransId="{C5296EA1-4C8D-1B47-8E8B-2A0A01CFFA4F}"/>
    <dgm:cxn modelId="{040CE1AE-D65B-9B45-B5D6-333F8DDCB657}" srcId="{94A23701-4045-5144-9D77-10CA8184F29A}" destId="{68132573-CAD1-7E47-AA41-640D8787FBDC}" srcOrd="0" destOrd="0" parTransId="{8FDB91F7-E3F1-D84C-B148-EA7337346936}" sibTransId="{656AB395-C196-794D-B1CF-51D6021E9BE9}"/>
    <dgm:cxn modelId="{94B6DCB5-915E-074D-83BA-C14904BD0EFF}" type="presOf" srcId="{B6A01416-98A2-B943-B6AA-E0A9BC806158}" destId="{78D1CED7-4234-0F48-BFEA-C9453D8F727C}" srcOrd="0" destOrd="0" presId="urn:microsoft.com/office/officeart/2005/8/layout/list1"/>
    <dgm:cxn modelId="{6A0999D1-276C-EB44-BD19-788305297E51}" type="presOf" srcId="{D22853D1-753E-4947-91A8-C22B5045620B}" destId="{6DDF6B39-76FB-3342-BBE8-02E3642614A9}" srcOrd="0" destOrd="0" presId="urn:microsoft.com/office/officeart/2005/8/layout/list1"/>
    <dgm:cxn modelId="{46096BDF-F282-DC49-BD2A-6AB65F712EE1}" type="presOf" srcId="{1D8B75C1-CAAE-464E-8B21-753AC39E8EE1}" destId="{6DDF6B39-76FB-3342-BBE8-02E3642614A9}" srcOrd="0" destOrd="1" presId="urn:microsoft.com/office/officeart/2005/8/layout/list1"/>
    <dgm:cxn modelId="{D08F16F4-5125-D04F-8128-6349B2845857}" type="presOf" srcId="{94A23701-4045-5144-9D77-10CA8184F29A}" destId="{41BA6D32-5AD5-7245-B44F-9CDA2E5C85C4}" srcOrd="0" destOrd="0" presId="urn:microsoft.com/office/officeart/2005/8/layout/list1"/>
    <dgm:cxn modelId="{AF73B2F6-3E53-A342-BB20-D41585BB1662}" srcId="{B6A01416-98A2-B943-B6AA-E0A9BC806158}" destId="{D22853D1-753E-4947-91A8-C22B5045620B}" srcOrd="0" destOrd="0" parTransId="{B4AC1C7E-A3ED-AC4B-89BF-FC2151358881}" sibTransId="{F1095320-AB45-1B49-8E77-26902C48930A}"/>
    <dgm:cxn modelId="{0CF3A9F7-1CE9-3F44-BF12-EDCFB4397270}" type="presOf" srcId="{7E85B85C-0524-9D44-9CF8-8A75A2263DF2}" destId="{C924F323-873D-D54F-AE94-C819635A6722}" srcOrd="0" destOrd="0" presId="urn:microsoft.com/office/officeart/2005/8/layout/list1"/>
    <dgm:cxn modelId="{26BA5EFA-C0F3-7D4B-A138-CC129D0CA8C1}" srcId="{2BE468C4-8723-904E-BB16-7FAAB09A7EBF}" destId="{E5E71459-60AE-FD43-9586-0D15F63645C2}" srcOrd="1" destOrd="0" parTransId="{0DECF7D0-13A4-C64A-AC17-EA85205208E1}" sibTransId="{09FA574A-86D4-1A41-81FB-21167A5D1F14}"/>
    <dgm:cxn modelId="{252DFC1D-6755-1A45-BFF1-D04BB39C5429}" type="presParOf" srcId="{057F86E0-ED84-6F43-9BF5-374D11B75297}" destId="{ABB1C4DF-6ADE-5543-9410-8A72CC79381D}" srcOrd="0" destOrd="0" presId="urn:microsoft.com/office/officeart/2005/8/layout/list1"/>
    <dgm:cxn modelId="{A1B02B01-C887-B14A-8FB6-1DD33A058E46}" type="presParOf" srcId="{ABB1C4DF-6ADE-5543-9410-8A72CC79381D}" destId="{41BA6D32-5AD5-7245-B44F-9CDA2E5C85C4}" srcOrd="0" destOrd="0" presId="urn:microsoft.com/office/officeart/2005/8/layout/list1"/>
    <dgm:cxn modelId="{E1C2809C-89C3-934A-8D99-CD3E3DBD1790}" type="presParOf" srcId="{ABB1C4DF-6ADE-5543-9410-8A72CC79381D}" destId="{B4D3BC7E-5BBA-7A45-8941-68F2A10BA981}" srcOrd="1" destOrd="0" presId="urn:microsoft.com/office/officeart/2005/8/layout/list1"/>
    <dgm:cxn modelId="{22F10F3B-85B5-1B44-A1D5-FADE3AA6B84D}" type="presParOf" srcId="{057F86E0-ED84-6F43-9BF5-374D11B75297}" destId="{64317DF1-AA4B-C047-8670-A65D4BF31D55}" srcOrd="1" destOrd="0" presId="urn:microsoft.com/office/officeart/2005/8/layout/list1"/>
    <dgm:cxn modelId="{79E9BFC7-9313-1E41-9D3B-EA2E6CCA7269}" type="presParOf" srcId="{057F86E0-ED84-6F43-9BF5-374D11B75297}" destId="{28304F00-0FAF-0243-9267-15BC9B98C95C}" srcOrd="2" destOrd="0" presId="urn:microsoft.com/office/officeart/2005/8/layout/list1"/>
    <dgm:cxn modelId="{EB8B6B04-8DCC-0040-A593-88FB0E89A7EC}" type="presParOf" srcId="{057F86E0-ED84-6F43-9BF5-374D11B75297}" destId="{AF82E792-CF54-1F40-BB59-679F73A7DC37}" srcOrd="3" destOrd="0" presId="urn:microsoft.com/office/officeart/2005/8/layout/list1"/>
    <dgm:cxn modelId="{39E2735C-9704-5E44-9E13-1CEC86321CD8}" type="presParOf" srcId="{057F86E0-ED84-6F43-9BF5-374D11B75297}" destId="{BE3FED54-C8E2-5C49-B5CA-B27FD562D609}" srcOrd="4" destOrd="0" presId="urn:microsoft.com/office/officeart/2005/8/layout/list1"/>
    <dgm:cxn modelId="{D0302B0F-2F80-E144-B2A2-A5A1B55C81F6}" type="presParOf" srcId="{BE3FED54-C8E2-5C49-B5CA-B27FD562D609}" destId="{8DA27BEA-FDBE-A04A-9DEC-1455ED5C7604}" srcOrd="0" destOrd="0" presId="urn:microsoft.com/office/officeart/2005/8/layout/list1"/>
    <dgm:cxn modelId="{9A6EC31C-3426-C34C-B404-17B0E215107F}" type="presParOf" srcId="{BE3FED54-C8E2-5C49-B5CA-B27FD562D609}" destId="{08F0742A-6AE3-E843-BD8B-C4D575E5BA3C}" srcOrd="1" destOrd="0" presId="urn:microsoft.com/office/officeart/2005/8/layout/list1"/>
    <dgm:cxn modelId="{A5AC407C-4F50-DA46-88EF-92A1EA882953}" type="presParOf" srcId="{057F86E0-ED84-6F43-9BF5-374D11B75297}" destId="{34D3C7AF-FC66-6D49-BD0E-5D76A767CF8C}" srcOrd="5" destOrd="0" presId="urn:microsoft.com/office/officeart/2005/8/layout/list1"/>
    <dgm:cxn modelId="{481C4BCB-FCB8-8244-BC35-4CFB1DCAFA9F}" type="presParOf" srcId="{057F86E0-ED84-6F43-9BF5-374D11B75297}" destId="{C924F323-873D-D54F-AE94-C819635A6722}" srcOrd="6" destOrd="0" presId="urn:microsoft.com/office/officeart/2005/8/layout/list1"/>
    <dgm:cxn modelId="{CF2F8389-3AB9-E040-9323-697DC4431656}" type="presParOf" srcId="{057F86E0-ED84-6F43-9BF5-374D11B75297}" destId="{D9A9851F-C6FE-E442-B77A-81F268D2843F}" srcOrd="7" destOrd="0" presId="urn:microsoft.com/office/officeart/2005/8/layout/list1"/>
    <dgm:cxn modelId="{ADFA04AC-51D3-F345-A709-EEE80FD899FE}" type="presParOf" srcId="{057F86E0-ED84-6F43-9BF5-374D11B75297}" destId="{0961BB86-195B-0845-9B34-F052CC3A91A8}" srcOrd="8" destOrd="0" presId="urn:microsoft.com/office/officeart/2005/8/layout/list1"/>
    <dgm:cxn modelId="{B1A5C023-7C1B-D24D-B1FE-D18ED5C80E67}" type="presParOf" srcId="{0961BB86-195B-0845-9B34-F052CC3A91A8}" destId="{7C22791A-4FFA-1A44-9840-39D6BC969953}" srcOrd="0" destOrd="0" presId="urn:microsoft.com/office/officeart/2005/8/layout/list1"/>
    <dgm:cxn modelId="{FFA57060-F350-E64F-8CDA-6DED40B5FDB9}" type="presParOf" srcId="{0961BB86-195B-0845-9B34-F052CC3A91A8}" destId="{B336066F-3ED2-3B41-B2DF-DC5B66A0593A}" srcOrd="1" destOrd="0" presId="urn:microsoft.com/office/officeart/2005/8/layout/list1"/>
    <dgm:cxn modelId="{8780C6E6-B252-DA4D-8AC3-8110BF706BE7}" type="presParOf" srcId="{057F86E0-ED84-6F43-9BF5-374D11B75297}" destId="{822828AE-CE86-DD4A-BF40-5EB208509D5C}" srcOrd="9" destOrd="0" presId="urn:microsoft.com/office/officeart/2005/8/layout/list1"/>
    <dgm:cxn modelId="{04148B92-A5A1-0742-9DD7-E36564BA23FA}" type="presParOf" srcId="{057F86E0-ED84-6F43-9BF5-374D11B75297}" destId="{3C349A8D-394A-5F4B-A40E-DCF53BE5DE1E}" srcOrd="10" destOrd="0" presId="urn:microsoft.com/office/officeart/2005/8/layout/list1"/>
    <dgm:cxn modelId="{63964F17-719A-F940-8102-669F1334085F}" type="presParOf" srcId="{057F86E0-ED84-6F43-9BF5-374D11B75297}" destId="{601904FE-FE32-7D40-BC5D-D3128936A1B3}" srcOrd="11" destOrd="0" presId="urn:microsoft.com/office/officeart/2005/8/layout/list1"/>
    <dgm:cxn modelId="{673472AC-47A0-B84D-B838-45F5EA385A70}" type="presParOf" srcId="{057F86E0-ED84-6F43-9BF5-374D11B75297}" destId="{46028263-2223-7740-9689-31377BCE625F}" srcOrd="12" destOrd="0" presId="urn:microsoft.com/office/officeart/2005/8/layout/list1"/>
    <dgm:cxn modelId="{E77C6A71-D1D4-3143-9523-1318AB4B1CF6}" type="presParOf" srcId="{46028263-2223-7740-9689-31377BCE625F}" destId="{78D1CED7-4234-0F48-BFEA-C9453D8F727C}" srcOrd="0" destOrd="0" presId="urn:microsoft.com/office/officeart/2005/8/layout/list1"/>
    <dgm:cxn modelId="{CED65B8F-B490-8245-B1E6-E6FE7F0D0A40}" type="presParOf" srcId="{46028263-2223-7740-9689-31377BCE625F}" destId="{9A80851B-75BD-254D-95F2-104795A38022}" srcOrd="1" destOrd="0" presId="urn:microsoft.com/office/officeart/2005/8/layout/list1"/>
    <dgm:cxn modelId="{B8D8BE4A-BF76-6C4E-8937-36F1DC99DF23}" type="presParOf" srcId="{057F86E0-ED84-6F43-9BF5-374D11B75297}" destId="{A249DC7B-C252-8C4E-8066-03CA6A59545E}" srcOrd="13" destOrd="0" presId="urn:microsoft.com/office/officeart/2005/8/layout/list1"/>
    <dgm:cxn modelId="{45E583DA-95E8-CB4C-AAA0-81841E61D300}" type="presParOf" srcId="{057F86E0-ED84-6F43-9BF5-374D11B75297}" destId="{6DDF6B39-76FB-3342-BBE8-02E3642614A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44AF79-E488-634A-A902-9D55B9FEEC22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F584AE-C8DF-2E44-9571-164FA7AADF38}">
      <dgm:prSet phldrT="[Text]" custT="1"/>
      <dgm:spPr/>
      <dgm:t>
        <a:bodyPr/>
        <a:lstStyle/>
        <a:p>
          <a:r>
            <a:rPr lang="hu-HU" sz="2000" dirty="0">
              <a:latin typeface="PF Paperback"/>
              <a:cs typeface="PF Paperback"/>
            </a:rPr>
            <a:t>Tisztítás</a:t>
          </a:r>
          <a:endParaRPr lang="en-GB" sz="2000" dirty="0">
            <a:latin typeface="PF Paperback"/>
            <a:cs typeface="PF Paperback"/>
          </a:endParaRPr>
        </a:p>
      </dgm:t>
    </dgm:pt>
    <dgm:pt modelId="{1850ECCF-3ED3-6B4B-AE50-9711781A783C}" type="parTrans" cxnId="{E228DA18-41FD-214E-AB56-2B1498A93A63}">
      <dgm:prSet/>
      <dgm:spPr/>
      <dgm:t>
        <a:bodyPr/>
        <a:lstStyle/>
        <a:p>
          <a:endParaRPr lang="en-GB" sz="2000">
            <a:latin typeface="PF Paperback"/>
            <a:cs typeface="PF Paperback"/>
          </a:endParaRPr>
        </a:p>
      </dgm:t>
    </dgm:pt>
    <dgm:pt modelId="{08F437C8-237F-3249-820B-03002B2A5BAB}" type="sibTrans" cxnId="{E228DA18-41FD-214E-AB56-2B1498A93A63}">
      <dgm:prSet/>
      <dgm:spPr/>
      <dgm:t>
        <a:bodyPr/>
        <a:lstStyle/>
        <a:p>
          <a:endParaRPr lang="en-GB" sz="2000">
            <a:latin typeface="PF Paperback"/>
            <a:cs typeface="PF Paperback"/>
          </a:endParaRPr>
        </a:p>
      </dgm:t>
    </dgm:pt>
    <dgm:pt modelId="{4C41A350-2779-6D4E-9CB8-8B89461890ED}">
      <dgm:prSet phldrT="[Text]" custT="1"/>
      <dgm:spPr/>
      <dgm:t>
        <a:bodyPr/>
        <a:lstStyle/>
        <a:p>
          <a:r>
            <a:rPr lang="hu-HU" sz="2000" dirty="0">
              <a:latin typeface="PF Paperback"/>
              <a:cs typeface="PF Paperback"/>
            </a:rPr>
            <a:t>Duplum szűrés</a:t>
          </a:r>
          <a:endParaRPr lang="en-GB" sz="2000" dirty="0">
            <a:latin typeface="PF Paperback"/>
            <a:cs typeface="PF Paperback"/>
          </a:endParaRPr>
        </a:p>
      </dgm:t>
    </dgm:pt>
    <dgm:pt modelId="{C371D8F9-A0D6-2F44-A1CF-55944C25E1A9}" type="parTrans" cxnId="{B07D7145-7605-EF47-AC71-A585082BE0D9}">
      <dgm:prSet/>
      <dgm:spPr/>
      <dgm:t>
        <a:bodyPr/>
        <a:lstStyle/>
        <a:p>
          <a:endParaRPr lang="en-GB" sz="2000">
            <a:latin typeface="PF Paperback"/>
            <a:cs typeface="PF Paperback"/>
          </a:endParaRPr>
        </a:p>
      </dgm:t>
    </dgm:pt>
    <dgm:pt modelId="{D1B756CB-A9B8-8246-89D8-5E57ED52AC3F}" type="sibTrans" cxnId="{B07D7145-7605-EF47-AC71-A585082BE0D9}">
      <dgm:prSet/>
      <dgm:spPr/>
      <dgm:t>
        <a:bodyPr/>
        <a:lstStyle/>
        <a:p>
          <a:endParaRPr lang="en-GB" sz="2000">
            <a:latin typeface="PF Paperback"/>
            <a:cs typeface="PF Paperback"/>
          </a:endParaRPr>
        </a:p>
      </dgm:t>
    </dgm:pt>
    <dgm:pt modelId="{4EB17B9E-05E2-5C43-8C76-862C7F6AC68B}">
      <dgm:prSet phldrT="[Text]" custT="1"/>
      <dgm:spPr/>
      <dgm:t>
        <a:bodyPr/>
        <a:lstStyle/>
        <a:p>
          <a:r>
            <a:rPr lang="hu-HU" sz="2000" dirty="0">
              <a:latin typeface="PF Paperback"/>
              <a:cs typeface="PF Paperback"/>
            </a:rPr>
            <a:t>Összekapcsolás</a:t>
          </a:r>
          <a:endParaRPr lang="en-GB" sz="2000" dirty="0">
            <a:latin typeface="PF Paperback"/>
            <a:cs typeface="PF Paperback"/>
          </a:endParaRPr>
        </a:p>
      </dgm:t>
    </dgm:pt>
    <dgm:pt modelId="{A74CF7B6-DD0B-2042-B3D8-321A2516627A}" type="parTrans" cxnId="{C61F1834-DDB1-CA48-8F47-8E0BB34ACC61}">
      <dgm:prSet/>
      <dgm:spPr/>
      <dgm:t>
        <a:bodyPr/>
        <a:lstStyle/>
        <a:p>
          <a:endParaRPr lang="en-GB" sz="2000">
            <a:latin typeface="PF Paperback"/>
            <a:cs typeface="PF Paperback"/>
          </a:endParaRPr>
        </a:p>
      </dgm:t>
    </dgm:pt>
    <dgm:pt modelId="{7709549D-3543-2649-A343-FFDD105C7524}" type="sibTrans" cxnId="{C61F1834-DDB1-CA48-8F47-8E0BB34ACC61}">
      <dgm:prSet/>
      <dgm:spPr/>
      <dgm:t>
        <a:bodyPr/>
        <a:lstStyle/>
        <a:p>
          <a:endParaRPr lang="en-GB" sz="2000">
            <a:latin typeface="PF Paperback"/>
            <a:cs typeface="PF Paperback"/>
          </a:endParaRPr>
        </a:p>
      </dgm:t>
    </dgm:pt>
    <dgm:pt modelId="{5E9B7FB7-A351-0743-AAB7-88C6260CC2A9}">
      <dgm:prSet phldrT="[Text]" custT="1"/>
      <dgm:spPr/>
      <dgm:t>
        <a:bodyPr/>
        <a:lstStyle/>
        <a:p>
          <a:r>
            <a:rPr lang="hu-HU" sz="2000" dirty="0">
              <a:latin typeface="PF Paperback"/>
              <a:cs typeface="PF Paperback"/>
            </a:rPr>
            <a:t>Következtetés</a:t>
          </a:r>
          <a:endParaRPr lang="en-GB" sz="2000" dirty="0">
            <a:latin typeface="PF Paperback"/>
            <a:cs typeface="PF Paperback"/>
          </a:endParaRPr>
        </a:p>
      </dgm:t>
    </dgm:pt>
    <dgm:pt modelId="{6782CEE9-8C2C-574E-A9AE-6EC787FB10D9}" type="parTrans" cxnId="{87AE31E9-EF23-3441-A1C4-AD1BAF00ABF2}">
      <dgm:prSet/>
      <dgm:spPr/>
      <dgm:t>
        <a:bodyPr/>
        <a:lstStyle/>
        <a:p>
          <a:endParaRPr lang="en-GB" sz="2000"/>
        </a:p>
      </dgm:t>
    </dgm:pt>
    <dgm:pt modelId="{ED3E9169-1673-FF4A-9C85-E1792AF7A0D6}" type="sibTrans" cxnId="{87AE31E9-EF23-3441-A1C4-AD1BAF00ABF2}">
      <dgm:prSet/>
      <dgm:spPr/>
      <dgm:t>
        <a:bodyPr/>
        <a:lstStyle/>
        <a:p>
          <a:endParaRPr lang="en-GB" sz="2000"/>
        </a:p>
      </dgm:t>
    </dgm:pt>
    <dgm:pt modelId="{2D6E2F8D-66F5-7843-A3DD-17A158962682}">
      <dgm:prSet phldrT="[Text]" custT="1"/>
      <dgm:spPr/>
      <dgm:t>
        <a:bodyPr/>
        <a:lstStyle/>
        <a:p>
          <a:r>
            <a:rPr lang="hu-HU" sz="2000" dirty="0" err="1">
              <a:latin typeface="PF Paperback"/>
              <a:cs typeface="PF Paperback"/>
            </a:rPr>
            <a:t>Validálás</a:t>
          </a:r>
          <a:endParaRPr lang="en-GB" sz="2000" dirty="0">
            <a:latin typeface="PF Paperback"/>
            <a:cs typeface="PF Paperback"/>
          </a:endParaRPr>
        </a:p>
      </dgm:t>
    </dgm:pt>
    <dgm:pt modelId="{2F85B350-6CBE-F641-B417-95434146285E}" type="parTrans" cxnId="{9F884AA5-287A-2243-9623-6B71BB2C58CF}">
      <dgm:prSet/>
      <dgm:spPr/>
      <dgm:t>
        <a:bodyPr/>
        <a:lstStyle/>
        <a:p>
          <a:endParaRPr lang="en-GB"/>
        </a:p>
      </dgm:t>
    </dgm:pt>
    <dgm:pt modelId="{95B11D8C-D6A8-354A-8A85-DE1DAA1A4F13}" type="sibTrans" cxnId="{9F884AA5-287A-2243-9623-6B71BB2C58CF}">
      <dgm:prSet/>
      <dgm:spPr/>
      <dgm:t>
        <a:bodyPr/>
        <a:lstStyle/>
        <a:p>
          <a:endParaRPr lang="en-GB"/>
        </a:p>
      </dgm:t>
    </dgm:pt>
    <dgm:pt modelId="{BFD60E6F-B4D5-4242-91F2-C6D560D0C378}" type="pres">
      <dgm:prSet presAssocID="{B344AF79-E488-634A-A902-9D55B9FEEC22}" presName="Name0" presStyleCnt="0">
        <dgm:presLayoutVars>
          <dgm:chMax val="7"/>
          <dgm:chPref val="7"/>
          <dgm:dir/>
        </dgm:presLayoutVars>
      </dgm:prSet>
      <dgm:spPr/>
    </dgm:pt>
    <dgm:pt modelId="{9397AAB8-783A-F444-B32B-2755DCA41C5B}" type="pres">
      <dgm:prSet presAssocID="{B344AF79-E488-634A-A902-9D55B9FEEC22}" presName="Name1" presStyleCnt="0"/>
      <dgm:spPr/>
    </dgm:pt>
    <dgm:pt modelId="{E0ACB0D0-E427-D248-B0C7-182E0722023A}" type="pres">
      <dgm:prSet presAssocID="{B344AF79-E488-634A-A902-9D55B9FEEC22}" presName="cycle" presStyleCnt="0"/>
      <dgm:spPr/>
    </dgm:pt>
    <dgm:pt modelId="{B07D394E-24DD-994E-8DBA-DDC49BB09F9E}" type="pres">
      <dgm:prSet presAssocID="{B344AF79-E488-634A-A902-9D55B9FEEC22}" presName="srcNode" presStyleLbl="node1" presStyleIdx="0" presStyleCnt="5"/>
      <dgm:spPr/>
    </dgm:pt>
    <dgm:pt modelId="{036FF371-F508-FA41-87BF-9DAD866E389C}" type="pres">
      <dgm:prSet presAssocID="{B344AF79-E488-634A-A902-9D55B9FEEC22}" presName="conn" presStyleLbl="parChTrans1D2" presStyleIdx="0" presStyleCnt="1"/>
      <dgm:spPr/>
    </dgm:pt>
    <dgm:pt modelId="{2E634472-7789-8943-BF53-D8748496843C}" type="pres">
      <dgm:prSet presAssocID="{B344AF79-E488-634A-A902-9D55B9FEEC22}" presName="extraNode" presStyleLbl="node1" presStyleIdx="0" presStyleCnt="5"/>
      <dgm:spPr/>
    </dgm:pt>
    <dgm:pt modelId="{11E5B1CC-F9AE-334C-BC5D-4C45A0834CED}" type="pres">
      <dgm:prSet presAssocID="{B344AF79-E488-634A-A902-9D55B9FEEC22}" presName="dstNode" presStyleLbl="node1" presStyleIdx="0" presStyleCnt="5"/>
      <dgm:spPr/>
    </dgm:pt>
    <dgm:pt modelId="{2E96EEC8-F46D-6243-B1CA-92E1B7E3A5AC}" type="pres">
      <dgm:prSet presAssocID="{2D6E2F8D-66F5-7843-A3DD-17A158962682}" presName="text_1" presStyleLbl="node1" presStyleIdx="0" presStyleCnt="5">
        <dgm:presLayoutVars>
          <dgm:bulletEnabled val="1"/>
        </dgm:presLayoutVars>
      </dgm:prSet>
      <dgm:spPr/>
    </dgm:pt>
    <dgm:pt modelId="{5B0447F6-4B36-1C4D-816F-1DDAECC81B6B}" type="pres">
      <dgm:prSet presAssocID="{2D6E2F8D-66F5-7843-A3DD-17A158962682}" presName="accent_1" presStyleCnt="0"/>
      <dgm:spPr/>
    </dgm:pt>
    <dgm:pt modelId="{A1BBDB1D-8209-8140-9E72-9F91E1986ACA}" type="pres">
      <dgm:prSet presAssocID="{2D6E2F8D-66F5-7843-A3DD-17A158962682}" presName="accentRepeatNode" presStyleLbl="solidFgAcc1" presStyleIdx="0" presStyleCnt="5"/>
      <dgm:spPr/>
    </dgm:pt>
    <dgm:pt modelId="{893B2A77-29C4-4F40-A3B0-0743698D84EE}" type="pres">
      <dgm:prSet presAssocID="{20F584AE-C8DF-2E44-9571-164FA7AADF38}" presName="text_2" presStyleLbl="node1" presStyleIdx="1" presStyleCnt="5">
        <dgm:presLayoutVars>
          <dgm:bulletEnabled val="1"/>
        </dgm:presLayoutVars>
      </dgm:prSet>
      <dgm:spPr/>
    </dgm:pt>
    <dgm:pt modelId="{36B5D16E-D521-0C40-BF22-7E8D3C3E44AF}" type="pres">
      <dgm:prSet presAssocID="{20F584AE-C8DF-2E44-9571-164FA7AADF38}" presName="accent_2" presStyleCnt="0"/>
      <dgm:spPr/>
    </dgm:pt>
    <dgm:pt modelId="{D1E8C54E-E619-F743-83DD-39847593FB1D}" type="pres">
      <dgm:prSet presAssocID="{20F584AE-C8DF-2E44-9571-164FA7AADF38}" presName="accentRepeatNode" presStyleLbl="solidFgAcc1" presStyleIdx="1" presStyleCnt="5"/>
      <dgm:spPr/>
    </dgm:pt>
    <dgm:pt modelId="{9AA01168-E01B-CB46-B218-DC74CB8C65BF}" type="pres">
      <dgm:prSet presAssocID="{4C41A350-2779-6D4E-9CB8-8B89461890ED}" presName="text_3" presStyleLbl="node1" presStyleIdx="2" presStyleCnt="5">
        <dgm:presLayoutVars>
          <dgm:bulletEnabled val="1"/>
        </dgm:presLayoutVars>
      </dgm:prSet>
      <dgm:spPr/>
    </dgm:pt>
    <dgm:pt modelId="{1B591B5D-CA0B-E14B-B92D-B895C90E22F4}" type="pres">
      <dgm:prSet presAssocID="{4C41A350-2779-6D4E-9CB8-8B89461890ED}" presName="accent_3" presStyleCnt="0"/>
      <dgm:spPr/>
    </dgm:pt>
    <dgm:pt modelId="{D9589974-C3E7-B54D-A09E-3B9A94C4CC0F}" type="pres">
      <dgm:prSet presAssocID="{4C41A350-2779-6D4E-9CB8-8B89461890ED}" presName="accentRepeatNode" presStyleLbl="solidFgAcc1" presStyleIdx="2" presStyleCnt="5"/>
      <dgm:spPr/>
    </dgm:pt>
    <dgm:pt modelId="{09BD1B68-0B70-ED40-88BC-87528F8FBE67}" type="pres">
      <dgm:prSet presAssocID="{5E9B7FB7-A351-0743-AAB7-88C6260CC2A9}" presName="text_4" presStyleLbl="node1" presStyleIdx="3" presStyleCnt="5">
        <dgm:presLayoutVars>
          <dgm:bulletEnabled val="1"/>
        </dgm:presLayoutVars>
      </dgm:prSet>
      <dgm:spPr/>
    </dgm:pt>
    <dgm:pt modelId="{98B36A5D-4F74-8E43-9D97-29F92AC33046}" type="pres">
      <dgm:prSet presAssocID="{5E9B7FB7-A351-0743-AAB7-88C6260CC2A9}" presName="accent_4" presStyleCnt="0"/>
      <dgm:spPr/>
    </dgm:pt>
    <dgm:pt modelId="{7B05087D-63D2-284C-B002-0CB12C7E3E43}" type="pres">
      <dgm:prSet presAssocID="{5E9B7FB7-A351-0743-AAB7-88C6260CC2A9}" presName="accentRepeatNode" presStyleLbl="solidFgAcc1" presStyleIdx="3" presStyleCnt="5"/>
      <dgm:spPr/>
    </dgm:pt>
    <dgm:pt modelId="{0112D828-0CF5-6D4A-95F3-31BABDA9E7A5}" type="pres">
      <dgm:prSet presAssocID="{4EB17B9E-05E2-5C43-8C76-862C7F6AC68B}" presName="text_5" presStyleLbl="node1" presStyleIdx="4" presStyleCnt="5">
        <dgm:presLayoutVars>
          <dgm:bulletEnabled val="1"/>
        </dgm:presLayoutVars>
      </dgm:prSet>
      <dgm:spPr/>
    </dgm:pt>
    <dgm:pt modelId="{900D6615-3051-F949-BE78-4ABED4068EC8}" type="pres">
      <dgm:prSet presAssocID="{4EB17B9E-05E2-5C43-8C76-862C7F6AC68B}" presName="accent_5" presStyleCnt="0"/>
      <dgm:spPr/>
    </dgm:pt>
    <dgm:pt modelId="{83FE1002-2A5C-124F-B410-2C26CE563EE5}" type="pres">
      <dgm:prSet presAssocID="{4EB17B9E-05E2-5C43-8C76-862C7F6AC68B}" presName="accentRepeatNode" presStyleLbl="solidFgAcc1" presStyleIdx="4" presStyleCnt="5"/>
      <dgm:spPr/>
    </dgm:pt>
  </dgm:ptLst>
  <dgm:cxnLst>
    <dgm:cxn modelId="{01260F03-86EB-9D45-B4B6-F902AC3EB409}" type="presOf" srcId="{4C41A350-2779-6D4E-9CB8-8B89461890ED}" destId="{9AA01168-E01B-CB46-B218-DC74CB8C65BF}" srcOrd="0" destOrd="0" presId="urn:microsoft.com/office/officeart/2008/layout/VerticalCurvedList"/>
    <dgm:cxn modelId="{E228DA18-41FD-214E-AB56-2B1498A93A63}" srcId="{B344AF79-E488-634A-A902-9D55B9FEEC22}" destId="{20F584AE-C8DF-2E44-9571-164FA7AADF38}" srcOrd="1" destOrd="0" parTransId="{1850ECCF-3ED3-6B4B-AE50-9711781A783C}" sibTransId="{08F437C8-237F-3249-820B-03002B2A5BAB}"/>
    <dgm:cxn modelId="{C61F1834-DDB1-CA48-8F47-8E0BB34ACC61}" srcId="{B344AF79-E488-634A-A902-9D55B9FEEC22}" destId="{4EB17B9E-05E2-5C43-8C76-862C7F6AC68B}" srcOrd="4" destOrd="0" parTransId="{A74CF7B6-DD0B-2042-B3D8-321A2516627A}" sibTransId="{7709549D-3543-2649-A343-FFDD105C7524}"/>
    <dgm:cxn modelId="{BA679936-8DF8-3E4E-8886-5B5C35DA1DD4}" type="presOf" srcId="{4EB17B9E-05E2-5C43-8C76-862C7F6AC68B}" destId="{0112D828-0CF5-6D4A-95F3-31BABDA9E7A5}" srcOrd="0" destOrd="0" presId="urn:microsoft.com/office/officeart/2008/layout/VerticalCurvedList"/>
    <dgm:cxn modelId="{B07D7145-7605-EF47-AC71-A585082BE0D9}" srcId="{B344AF79-E488-634A-A902-9D55B9FEEC22}" destId="{4C41A350-2779-6D4E-9CB8-8B89461890ED}" srcOrd="2" destOrd="0" parTransId="{C371D8F9-A0D6-2F44-A1CF-55944C25E1A9}" sibTransId="{D1B756CB-A9B8-8246-89D8-5E57ED52AC3F}"/>
    <dgm:cxn modelId="{872C8D51-7965-D34F-9C23-A1F22065CA17}" type="presOf" srcId="{5E9B7FB7-A351-0743-AAB7-88C6260CC2A9}" destId="{09BD1B68-0B70-ED40-88BC-87528F8FBE67}" srcOrd="0" destOrd="0" presId="urn:microsoft.com/office/officeart/2008/layout/VerticalCurvedList"/>
    <dgm:cxn modelId="{3449E377-D59F-FA4B-ABA1-A81B823D0139}" type="presOf" srcId="{B344AF79-E488-634A-A902-9D55B9FEEC22}" destId="{BFD60E6F-B4D5-4242-91F2-C6D560D0C378}" srcOrd="0" destOrd="0" presId="urn:microsoft.com/office/officeart/2008/layout/VerticalCurvedList"/>
    <dgm:cxn modelId="{9F884AA5-287A-2243-9623-6B71BB2C58CF}" srcId="{B344AF79-E488-634A-A902-9D55B9FEEC22}" destId="{2D6E2F8D-66F5-7843-A3DD-17A158962682}" srcOrd="0" destOrd="0" parTransId="{2F85B350-6CBE-F641-B417-95434146285E}" sibTransId="{95B11D8C-D6A8-354A-8A85-DE1DAA1A4F13}"/>
    <dgm:cxn modelId="{C2AC42AB-AE17-5D40-9E75-C303F5070AAB}" type="presOf" srcId="{2D6E2F8D-66F5-7843-A3DD-17A158962682}" destId="{2E96EEC8-F46D-6243-B1CA-92E1B7E3A5AC}" srcOrd="0" destOrd="0" presId="urn:microsoft.com/office/officeart/2008/layout/VerticalCurvedList"/>
    <dgm:cxn modelId="{16808EC1-1916-5A4F-BF3A-B718413B29F8}" type="presOf" srcId="{20F584AE-C8DF-2E44-9571-164FA7AADF38}" destId="{893B2A77-29C4-4F40-A3B0-0743698D84EE}" srcOrd="0" destOrd="0" presId="urn:microsoft.com/office/officeart/2008/layout/VerticalCurvedList"/>
    <dgm:cxn modelId="{0F957BE6-CA14-1D4E-8654-7F76C8CC1AA9}" type="presOf" srcId="{95B11D8C-D6A8-354A-8A85-DE1DAA1A4F13}" destId="{036FF371-F508-FA41-87BF-9DAD866E389C}" srcOrd="0" destOrd="0" presId="urn:microsoft.com/office/officeart/2008/layout/VerticalCurvedList"/>
    <dgm:cxn modelId="{87AE31E9-EF23-3441-A1C4-AD1BAF00ABF2}" srcId="{B344AF79-E488-634A-A902-9D55B9FEEC22}" destId="{5E9B7FB7-A351-0743-AAB7-88C6260CC2A9}" srcOrd="3" destOrd="0" parTransId="{6782CEE9-8C2C-574E-A9AE-6EC787FB10D9}" sibTransId="{ED3E9169-1673-FF4A-9C85-E1792AF7A0D6}"/>
    <dgm:cxn modelId="{49FCF00F-A79F-9C4A-A1D2-68AF6FA63DDB}" type="presParOf" srcId="{BFD60E6F-B4D5-4242-91F2-C6D560D0C378}" destId="{9397AAB8-783A-F444-B32B-2755DCA41C5B}" srcOrd="0" destOrd="0" presId="urn:microsoft.com/office/officeart/2008/layout/VerticalCurvedList"/>
    <dgm:cxn modelId="{B28329D3-F5DD-F544-80F3-51D493ED03EF}" type="presParOf" srcId="{9397AAB8-783A-F444-B32B-2755DCA41C5B}" destId="{E0ACB0D0-E427-D248-B0C7-182E0722023A}" srcOrd="0" destOrd="0" presId="urn:microsoft.com/office/officeart/2008/layout/VerticalCurvedList"/>
    <dgm:cxn modelId="{F0B0A852-7E68-4349-9B69-F405C158979D}" type="presParOf" srcId="{E0ACB0D0-E427-D248-B0C7-182E0722023A}" destId="{B07D394E-24DD-994E-8DBA-DDC49BB09F9E}" srcOrd="0" destOrd="0" presId="urn:microsoft.com/office/officeart/2008/layout/VerticalCurvedList"/>
    <dgm:cxn modelId="{3D04E0DF-F4E9-4F41-99CF-7AE7C45C890E}" type="presParOf" srcId="{E0ACB0D0-E427-D248-B0C7-182E0722023A}" destId="{036FF371-F508-FA41-87BF-9DAD866E389C}" srcOrd="1" destOrd="0" presId="urn:microsoft.com/office/officeart/2008/layout/VerticalCurvedList"/>
    <dgm:cxn modelId="{EAD0F3FC-095F-E04A-ACBB-B4A4181CC3B8}" type="presParOf" srcId="{E0ACB0D0-E427-D248-B0C7-182E0722023A}" destId="{2E634472-7789-8943-BF53-D8748496843C}" srcOrd="2" destOrd="0" presId="urn:microsoft.com/office/officeart/2008/layout/VerticalCurvedList"/>
    <dgm:cxn modelId="{0CE893E1-251B-3747-B8B6-4F205824AA6B}" type="presParOf" srcId="{E0ACB0D0-E427-D248-B0C7-182E0722023A}" destId="{11E5B1CC-F9AE-334C-BC5D-4C45A0834CED}" srcOrd="3" destOrd="0" presId="urn:microsoft.com/office/officeart/2008/layout/VerticalCurvedList"/>
    <dgm:cxn modelId="{35D2941D-1A18-374C-A1DE-40F9EA71DA46}" type="presParOf" srcId="{9397AAB8-783A-F444-B32B-2755DCA41C5B}" destId="{2E96EEC8-F46D-6243-B1CA-92E1B7E3A5AC}" srcOrd="1" destOrd="0" presId="urn:microsoft.com/office/officeart/2008/layout/VerticalCurvedList"/>
    <dgm:cxn modelId="{6CE521DC-4189-D34B-B0B3-41DB54CD7E7C}" type="presParOf" srcId="{9397AAB8-783A-F444-B32B-2755DCA41C5B}" destId="{5B0447F6-4B36-1C4D-816F-1DDAECC81B6B}" srcOrd="2" destOrd="0" presId="urn:microsoft.com/office/officeart/2008/layout/VerticalCurvedList"/>
    <dgm:cxn modelId="{D21B0DFD-2675-A540-B95C-E98373DC1340}" type="presParOf" srcId="{5B0447F6-4B36-1C4D-816F-1DDAECC81B6B}" destId="{A1BBDB1D-8209-8140-9E72-9F91E1986ACA}" srcOrd="0" destOrd="0" presId="urn:microsoft.com/office/officeart/2008/layout/VerticalCurvedList"/>
    <dgm:cxn modelId="{FAE9442F-F01D-AB47-8D37-BE40D9BBAB8C}" type="presParOf" srcId="{9397AAB8-783A-F444-B32B-2755DCA41C5B}" destId="{893B2A77-29C4-4F40-A3B0-0743698D84EE}" srcOrd="3" destOrd="0" presId="urn:microsoft.com/office/officeart/2008/layout/VerticalCurvedList"/>
    <dgm:cxn modelId="{AF0C929E-A10D-624D-80EE-F2036FC90F7B}" type="presParOf" srcId="{9397AAB8-783A-F444-B32B-2755DCA41C5B}" destId="{36B5D16E-D521-0C40-BF22-7E8D3C3E44AF}" srcOrd="4" destOrd="0" presId="urn:microsoft.com/office/officeart/2008/layout/VerticalCurvedList"/>
    <dgm:cxn modelId="{018AF32A-5B83-FD4F-BF45-9B8C3497D8A0}" type="presParOf" srcId="{36B5D16E-D521-0C40-BF22-7E8D3C3E44AF}" destId="{D1E8C54E-E619-F743-83DD-39847593FB1D}" srcOrd="0" destOrd="0" presId="urn:microsoft.com/office/officeart/2008/layout/VerticalCurvedList"/>
    <dgm:cxn modelId="{A7192FDF-D471-6E4A-AF13-AB966AF23077}" type="presParOf" srcId="{9397AAB8-783A-F444-B32B-2755DCA41C5B}" destId="{9AA01168-E01B-CB46-B218-DC74CB8C65BF}" srcOrd="5" destOrd="0" presId="urn:microsoft.com/office/officeart/2008/layout/VerticalCurvedList"/>
    <dgm:cxn modelId="{101BB2DA-5D37-B448-9A43-875CB08FB628}" type="presParOf" srcId="{9397AAB8-783A-F444-B32B-2755DCA41C5B}" destId="{1B591B5D-CA0B-E14B-B92D-B895C90E22F4}" srcOrd="6" destOrd="0" presId="urn:microsoft.com/office/officeart/2008/layout/VerticalCurvedList"/>
    <dgm:cxn modelId="{F873E9DE-98E6-0544-9089-4A0DA4F4F194}" type="presParOf" srcId="{1B591B5D-CA0B-E14B-B92D-B895C90E22F4}" destId="{D9589974-C3E7-B54D-A09E-3B9A94C4CC0F}" srcOrd="0" destOrd="0" presId="urn:microsoft.com/office/officeart/2008/layout/VerticalCurvedList"/>
    <dgm:cxn modelId="{37836FF1-2D56-3848-A56D-10854BD4B250}" type="presParOf" srcId="{9397AAB8-783A-F444-B32B-2755DCA41C5B}" destId="{09BD1B68-0B70-ED40-88BC-87528F8FBE67}" srcOrd="7" destOrd="0" presId="urn:microsoft.com/office/officeart/2008/layout/VerticalCurvedList"/>
    <dgm:cxn modelId="{46D7A69F-8635-0943-9017-9F182AAE9AA6}" type="presParOf" srcId="{9397AAB8-783A-F444-B32B-2755DCA41C5B}" destId="{98B36A5D-4F74-8E43-9D97-29F92AC33046}" srcOrd="8" destOrd="0" presId="urn:microsoft.com/office/officeart/2008/layout/VerticalCurvedList"/>
    <dgm:cxn modelId="{6E6081AC-1EFC-964D-8A8D-57F92D67DEBF}" type="presParOf" srcId="{98B36A5D-4F74-8E43-9D97-29F92AC33046}" destId="{7B05087D-63D2-284C-B002-0CB12C7E3E43}" srcOrd="0" destOrd="0" presId="urn:microsoft.com/office/officeart/2008/layout/VerticalCurvedList"/>
    <dgm:cxn modelId="{16F671F5-A5CB-8440-A4B4-CED31DA71703}" type="presParOf" srcId="{9397AAB8-783A-F444-B32B-2755DCA41C5B}" destId="{0112D828-0CF5-6D4A-95F3-31BABDA9E7A5}" srcOrd="9" destOrd="0" presId="urn:microsoft.com/office/officeart/2008/layout/VerticalCurvedList"/>
    <dgm:cxn modelId="{BAE1D2D4-58DE-BF40-A01D-7B8CE52D1AE6}" type="presParOf" srcId="{9397AAB8-783A-F444-B32B-2755DCA41C5B}" destId="{900D6615-3051-F949-BE78-4ABED4068EC8}" srcOrd="10" destOrd="0" presId="urn:microsoft.com/office/officeart/2008/layout/VerticalCurvedList"/>
    <dgm:cxn modelId="{231E4C58-9A77-2040-9708-E616D21B447A}" type="presParOf" srcId="{900D6615-3051-F949-BE78-4ABED4068EC8}" destId="{83FE1002-2A5C-124F-B410-2C26CE563E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44AF79-E488-634A-A902-9D55B9FEEC22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F584AE-C8DF-2E44-9571-164FA7AADF38}">
      <dgm:prSet phldrT="[Text]" custT="1"/>
      <dgm:spPr>
        <a:solidFill>
          <a:schemeClr val="accent3"/>
        </a:solidFill>
      </dgm:spPr>
      <dgm:t>
        <a:bodyPr/>
        <a:lstStyle/>
        <a:p>
          <a:pPr algn="ctr"/>
          <a:r>
            <a:rPr lang="en-GB" sz="2000" dirty="0">
              <a:latin typeface="PF Paperback"/>
              <a:cs typeface="PF Paperback"/>
            </a:rPr>
            <a:t>Classification</a:t>
          </a:r>
        </a:p>
      </dgm:t>
    </dgm:pt>
    <dgm:pt modelId="{1850ECCF-3ED3-6B4B-AE50-9711781A783C}" type="parTrans" cxnId="{E228DA18-41FD-214E-AB56-2B1498A93A63}">
      <dgm:prSet/>
      <dgm:spPr/>
      <dgm:t>
        <a:bodyPr/>
        <a:lstStyle/>
        <a:p>
          <a:endParaRPr lang="en-GB" sz="2000">
            <a:latin typeface="PF Paperback"/>
            <a:cs typeface="PF Paperback"/>
          </a:endParaRPr>
        </a:p>
      </dgm:t>
    </dgm:pt>
    <dgm:pt modelId="{08F437C8-237F-3249-820B-03002B2A5BAB}" type="sibTrans" cxnId="{E228DA18-41FD-214E-AB56-2B1498A93A63}">
      <dgm:prSet/>
      <dgm:spPr/>
      <dgm:t>
        <a:bodyPr/>
        <a:lstStyle/>
        <a:p>
          <a:endParaRPr lang="en-GB" sz="2000">
            <a:latin typeface="PF Paperback"/>
            <a:cs typeface="PF Paperback"/>
          </a:endParaRPr>
        </a:p>
      </dgm:t>
    </dgm:pt>
    <dgm:pt modelId="{4C41A350-2779-6D4E-9CB8-8B89461890ED}">
      <dgm:prSet phldrT="[Text]" custT="1"/>
      <dgm:spPr>
        <a:solidFill>
          <a:schemeClr val="accent3"/>
        </a:solidFill>
      </dgm:spPr>
      <dgm:t>
        <a:bodyPr/>
        <a:lstStyle/>
        <a:p>
          <a:pPr algn="ctr"/>
          <a:r>
            <a:rPr lang="en-GB" sz="2000" dirty="0">
              <a:latin typeface="PF Paperback"/>
              <a:cs typeface="PF Paperback"/>
            </a:rPr>
            <a:t>Clustering</a:t>
          </a:r>
        </a:p>
      </dgm:t>
    </dgm:pt>
    <dgm:pt modelId="{C371D8F9-A0D6-2F44-A1CF-55944C25E1A9}" type="parTrans" cxnId="{B07D7145-7605-EF47-AC71-A585082BE0D9}">
      <dgm:prSet/>
      <dgm:spPr/>
      <dgm:t>
        <a:bodyPr/>
        <a:lstStyle/>
        <a:p>
          <a:endParaRPr lang="en-GB" sz="2000">
            <a:latin typeface="PF Paperback"/>
            <a:cs typeface="PF Paperback"/>
          </a:endParaRPr>
        </a:p>
      </dgm:t>
    </dgm:pt>
    <dgm:pt modelId="{D1B756CB-A9B8-8246-89D8-5E57ED52AC3F}" type="sibTrans" cxnId="{B07D7145-7605-EF47-AC71-A585082BE0D9}">
      <dgm:prSet/>
      <dgm:spPr/>
      <dgm:t>
        <a:bodyPr/>
        <a:lstStyle/>
        <a:p>
          <a:endParaRPr lang="en-GB" sz="2000">
            <a:latin typeface="PF Paperback"/>
            <a:cs typeface="PF Paperback"/>
          </a:endParaRPr>
        </a:p>
      </dgm:t>
    </dgm:pt>
    <dgm:pt modelId="{F3E40255-8876-3043-BC98-38B3CA628CF7}">
      <dgm:prSet phldrT="[Text]" custT="1"/>
      <dgm:spPr>
        <a:solidFill>
          <a:schemeClr val="accent3"/>
        </a:solidFill>
      </dgm:spPr>
      <dgm:t>
        <a:bodyPr/>
        <a:lstStyle/>
        <a:p>
          <a:pPr algn="ctr"/>
          <a:r>
            <a:rPr lang="en-GB" sz="2000" dirty="0">
              <a:latin typeface="PF Paperback"/>
              <a:cs typeface="PF Paperback"/>
            </a:rPr>
            <a:t>Analysis</a:t>
          </a:r>
        </a:p>
      </dgm:t>
    </dgm:pt>
    <dgm:pt modelId="{0F9C273B-FD8F-D847-AC4E-6A4BA27623B5}" type="parTrans" cxnId="{1F589850-64E3-7742-8F54-1A010AFA4584}">
      <dgm:prSet/>
      <dgm:spPr/>
      <dgm:t>
        <a:bodyPr/>
        <a:lstStyle/>
        <a:p>
          <a:endParaRPr lang="en-GB"/>
        </a:p>
      </dgm:t>
    </dgm:pt>
    <dgm:pt modelId="{43AC137F-D807-A348-9EB0-DB9B3AF1C7BC}" type="sibTrans" cxnId="{1F589850-64E3-7742-8F54-1A010AFA4584}">
      <dgm:prSet/>
      <dgm:spPr/>
      <dgm:t>
        <a:bodyPr/>
        <a:lstStyle/>
        <a:p>
          <a:endParaRPr lang="en-GB"/>
        </a:p>
      </dgm:t>
    </dgm:pt>
    <dgm:pt modelId="{BFD60E6F-B4D5-4242-91F2-C6D560D0C378}" type="pres">
      <dgm:prSet presAssocID="{B344AF79-E488-634A-A902-9D55B9FEEC22}" presName="Name0" presStyleCnt="0">
        <dgm:presLayoutVars>
          <dgm:chMax val="7"/>
          <dgm:chPref val="7"/>
          <dgm:dir/>
        </dgm:presLayoutVars>
      </dgm:prSet>
      <dgm:spPr/>
    </dgm:pt>
    <dgm:pt modelId="{9397AAB8-783A-F444-B32B-2755DCA41C5B}" type="pres">
      <dgm:prSet presAssocID="{B344AF79-E488-634A-A902-9D55B9FEEC22}" presName="Name1" presStyleCnt="0"/>
      <dgm:spPr/>
    </dgm:pt>
    <dgm:pt modelId="{E0ACB0D0-E427-D248-B0C7-182E0722023A}" type="pres">
      <dgm:prSet presAssocID="{B344AF79-E488-634A-A902-9D55B9FEEC22}" presName="cycle" presStyleCnt="0"/>
      <dgm:spPr/>
    </dgm:pt>
    <dgm:pt modelId="{B07D394E-24DD-994E-8DBA-DDC49BB09F9E}" type="pres">
      <dgm:prSet presAssocID="{B344AF79-E488-634A-A902-9D55B9FEEC22}" presName="srcNode" presStyleLbl="node1" presStyleIdx="0" presStyleCnt="3"/>
      <dgm:spPr/>
    </dgm:pt>
    <dgm:pt modelId="{036FF371-F508-FA41-87BF-9DAD866E389C}" type="pres">
      <dgm:prSet presAssocID="{B344AF79-E488-634A-A902-9D55B9FEEC22}" presName="conn" presStyleLbl="parChTrans1D2" presStyleIdx="0" presStyleCnt="1" custScaleX="105636" custLinFactNeighborX="657" custLinFactNeighborY="-1418"/>
      <dgm:spPr/>
    </dgm:pt>
    <dgm:pt modelId="{2E634472-7789-8943-BF53-D8748496843C}" type="pres">
      <dgm:prSet presAssocID="{B344AF79-E488-634A-A902-9D55B9FEEC22}" presName="extraNode" presStyleLbl="node1" presStyleIdx="0" presStyleCnt="3"/>
      <dgm:spPr/>
    </dgm:pt>
    <dgm:pt modelId="{11E5B1CC-F9AE-334C-BC5D-4C45A0834CED}" type="pres">
      <dgm:prSet presAssocID="{B344AF79-E488-634A-A902-9D55B9FEEC22}" presName="dstNode" presStyleLbl="node1" presStyleIdx="0" presStyleCnt="3"/>
      <dgm:spPr/>
    </dgm:pt>
    <dgm:pt modelId="{BB1DBBE7-A8A3-F848-8C6D-9696C3C9CFC4}" type="pres">
      <dgm:prSet presAssocID="{20F584AE-C8DF-2E44-9571-164FA7AADF38}" presName="text_1" presStyleLbl="node1" presStyleIdx="0" presStyleCnt="3" custScaleX="67402" custScaleY="112890" custLinFactNeighborX="-13454">
        <dgm:presLayoutVars>
          <dgm:bulletEnabled val="1"/>
        </dgm:presLayoutVars>
      </dgm:prSet>
      <dgm:spPr/>
    </dgm:pt>
    <dgm:pt modelId="{2F8ECDA1-1281-DE4B-8631-1B534BA8997C}" type="pres">
      <dgm:prSet presAssocID="{20F584AE-C8DF-2E44-9571-164FA7AADF38}" presName="accent_1" presStyleCnt="0"/>
      <dgm:spPr/>
    </dgm:pt>
    <dgm:pt modelId="{D1E8C54E-E619-F743-83DD-39847593FB1D}" type="pres">
      <dgm:prSet presAssocID="{20F584AE-C8DF-2E44-9571-164FA7AADF38}" presName="accentRepeatNode" presStyleLbl="solidFgAcc1" presStyleIdx="0" presStyleCnt="3" custLinFactNeighborX="16590"/>
      <dgm:spPr/>
    </dgm:pt>
    <dgm:pt modelId="{0BC603BB-EFCB-C342-87D2-0CB14B41333A}" type="pres">
      <dgm:prSet presAssocID="{4C41A350-2779-6D4E-9CB8-8B89461890ED}" presName="text_2" presStyleLbl="node1" presStyleIdx="1" presStyleCnt="3" custScaleX="71750" custScaleY="112891" custLinFactNeighborX="-17650">
        <dgm:presLayoutVars>
          <dgm:bulletEnabled val="1"/>
        </dgm:presLayoutVars>
      </dgm:prSet>
      <dgm:spPr/>
    </dgm:pt>
    <dgm:pt modelId="{9EE932BB-E683-564B-B05D-E82E5803B7A3}" type="pres">
      <dgm:prSet presAssocID="{4C41A350-2779-6D4E-9CB8-8B89461890ED}" presName="accent_2" presStyleCnt="0"/>
      <dgm:spPr/>
    </dgm:pt>
    <dgm:pt modelId="{D9589974-C3E7-B54D-A09E-3B9A94C4CC0F}" type="pres">
      <dgm:prSet presAssocID="{4C41A350-2779-6D4E-9CB8-8B89461890ED}" presName="accentRepeatNode" presStyleLbl="solidFgAcc1" presStyleIdx="1" presStyleCnt="3" custLinFactNeighborX="16590"/>
      <dgm:spPr/>
    </dgm:pt>
    <dgm:pt modelId="{DB50FC88-51C1-8642-823F-9E1429F3AE3F}" type="pres">
      <dgm:prSet presAssocID="{F3E40255-8876-3043-BC98-38B3CA628CF7}" presName="text_3" presStyleLbl="node1" presStyleIdx="2" presStyleCnt="3" custScaleX="67832" custScaleY="112890" custLinFactNeighborX="-13949">
        <dgm:presLayoutVars>
          <dgm:bulletEnabled val="1"/>
        </dgm:presLayoutVars>
      </dgm:prSet>
      <dgm:spPr/>
    </dgm:pt>
    <dgm:pt modelId="{B6D39371-04F1-3644-B101-8D2B845F40CE}" type="pres">
      <dgm:prSet presAssocID="{F3E40255-8876-3043-BC98-38B3CA628CF7}" presName="accent_3" presStyleCnt="0"/>
      <dgm:spPr/>
    </dgm:pt>
    <dgm:pt modelId="{A95EAE41-5DEE-F243-908D-1B077807B398}" type="pres">
      <dgm:prSet presAssocID="{F3E40255-8876-3043-BC98-38B3CA628CF7}" presName="accentRepeatNode" presStyleLbl="solidFgAcc1" presStyleIdx="2" presStyleCnt="3"/>
      <dgm:spPr/>
    </dgm:pt>
  </dgm:ptLst>
  <dgm:cxnLst>
    <dgm:cxn modelId="{AA310B13-28E1-FB4B-96FD-51F9F376F785}" type="presOf" srcId="{4C41A350-2779-6D4E-9CB8-8B89461890ED}" destId="{0BC603BB-EFCB-C342-87D2-0CB14B41333A}" srcOrd="0" destOrd="0" presId="urn:microsoft.com/office/officeart/2008/layout/VerticalCurvedList"/>
    <dgm:cxn modelId="{E228DA18-41FD-214E-AB56-2B1498A93A63}" srcId="{B344AF79-E488-634A-A902-9D55B9FEEC22}" destId="{20F584AE-C8DF-2E44-9571-164FA7AADF38}" srcOrd="0" destOrd="0" parTransId="{1850ECCF-3ED3-6B4B-AE50-9711781A783C}" sibTransId="{08F437C8-237F-3249-820B-03002B2A5BAB}"/>
    <dgm:cxn modelId="{B07D7145-7605-EF47-AC71-A585082BE0D9}" srcId="{B344AF79-E488-634A-A902-9D55B9FEEC22}" destId="{4C41A350-2779-6D4E-9CB8-8B89461890ED}" srcOrd="1" destOrd="0" parTransId="{C371D8F9-A0D6-2F44-A1CF-55944C25E1A9}" sibTransId="{D1B756CB-A9B8-8246-89D8-5E57ED52AC3F}"/>
    <dgm:cxn modelId="{22C34666-AA39-C747-A280-9846BAFF9C98}" type="presOf" srcId="{B344AF79-E488-634A-A902-9D55B9FEEC22}" destId="{BFD60E6F-B4D5-4242-91F2-C6D560D0C378}" srcOrd="0" destOrd="0" presId="urn:microsoft.com/office/officeart/2008/layout/VerticalCurvedList"/>
    <dgm:cxn modelId="{1F589850-64E3-7742-8F54-1A010AFA4584}" srcId="{B344AF79-E488-634A-A902-9D55B9FEEC22}" destId="{F3E40255-8876-3043-BC98-38B3CA628CF7}" srcOrd="2" destOrd="0" parTransId="{0F9C273B-FD8F-D847-AC4E-6A4BA27623B5}" sibTransId="{43AC137F-D807-A348-9EB0-DB9B3AF1C7BC}"/>
    <dgm:cxn modelId="{67725E8F-48B5-2445-A9B6-7A0BCA20E71A}" type="presOf" srcId="{F3E40255-8876-3043-BC98-38B3CA628CF7}" destId="{DB50FC88-51C1-8642-823F-9E1429F3AE3F}" srcOrd="0" destOrd="0" presId="urn:microsoft.com/office/officeart/2008/layout/VerticalCurvedList"/>
    <dgm:cxn modelId="{BF6548AD-50F3-7247-93BE-524BE7A8E62B}" type="presOf" srcId="{20F584AE-C8DF-2E44-9571-164FA7AADF38}" destId="{BB1DBBE7-A8A3-F848-8C6D-9696C3C9CFC4}" srcOrd="0" destOrd="0" presId="urn:microsoft.com/office/officeart/2008/layout/VerticalCurvedList"/>
    <dgm:cxn modelId="{9D04E5C3-97A2-794D-85EE-E27641C7F740}" type="presOf" srcId="{08F437C8-237F-3249-820B-03002B2A5BAB}" destId="{036FF371-F508-FA41-87BF-9DAD866E389C}" srcOrd="0" destOrd="0" presId="urn:microsoft.com/office/officeart/2008/layout/VerticalCurvedList"/>
    <dgm:cxn modelId="{07069F92-00B8-3045-B957-DB196A36A574}" type="presParOf" srcId="{BFD60E6F-B4D5-4242-91F2-C6D560D0C378}" destId="{9397AAB8-783A-F444-B32B-2755DCA41C5B}" srcOrd="0" destOrd="0" presId="urn:microsoft.com/office/officeart/2008/layout/VerticalCurvedList"/>
    <dgm:cxn modelId="{953F054E-EBA8-A241-A483-AE952D887D5F}" type="presParOf" srcId="{9397AAB8-783A-F444-B32B-2755DCA41C5B}" destId="{E0ACB0D0-E427-D248-B0C7-182E0722023A}" srcOrd="0" destOrd="0" presId="urn:microsoft.com/office/officeart/2008/layout/VerticalCurvedList"/>
    <dgm:cxn modelId="{DCF912E6-360A-4A48-AD90-B66DF2A595A8}" type="presParOf" srcId="{E0ACB0D0-E427-D248-B0C7-182E0722023A}" destId="{B07D394E-24DD-994E-8DBA-DDC49BB09F9E}" srcOrd="0" destOrd="0" presId="urn:microsoft.com/office/officeart/2008/layout/VerticalCurvedList"/>
    <dgm:cxn modelId="{2FC2F95D-CB04-E446-9F29-AB34C336E26B}" type="presParOf" srcId="{E0ACB0D0-E427-D248-B0C7-182E0722023A}" destId="{036FF371-F508-FA41-87BF-9DAD866E389C}" srcOrd="1" destOrd="0" presId="urn:microsoft.com/office/officeart/2008/layout/VerticalCurvedList"/>
    <dgm:cxn modelId="{8CF1D03B-65FE-B343-9119-180850B74D2F}" type="presParOf" srcId="{E0ACB0D0-E427-D248-B0C7-182E0722023A}" destId="{2E634472-7789-8943-BF53-D8748496843C}" srcOrd="2" destOrd="0" presId="urn:microsoft.com/office/officeart/2008/layout/VerticalCurvedList"/>
    <dgm:cxn modelId="{DD216211-472F-624F-896B-1CF5D08F9F8B}" type="presParOf" srcId="{E0ACB0D0-E427-D248-B0C7-182E0722023A}" destId="{11E5B1CC-F9AE-334C-BC5D-4C45A0834CED}" srcOrd="3" destOrd="0" presId="urn:microsoft.com/office/officeart/2008/layout/VerticalCurvedList"/>
    <dgm:cxn modelId="{484D4FA9-E3D6-5A45-965D-C3F1C0583CE5}" type="presParOf" srcId="{9397AAB8-783A-F444-B32B-2755DCA41C5B}" destId="{BB1DBBE7-A8A3-F848-8C6D-9696C3C9CFC4}" srcOrd="1" destOrd="0" presId="urn:microsoft.com/office/officeart/2008/layout/VerticalCurvedList"/>
    <dgm:cxn modelId="{174FA764-C33F-D049-AD6A-4C84CBCB1636}" type="presParOf" srcId="{9397AAB8-783A-F444-B32B-2755DCA41C5B}" destId="{2F8ECDA1-1281-DE4B-8631-1B534BA8997C}" srcOrd="2" destOrd="0" presId="urn:microsoft.com/office/officeart/2008/layout/VerticalCurvedList"/>
    <dgm:cxn modelId="{1BE14E8D-413C-924B-B03D-10D231CF6217}" type="presParOf" srcId="{2F8ECDA1-1281-DE4B-8631-1B534BA8997C}" destId="{D1E8C54E-E619-F743-83DD-39847593FB1D}" srcOrd="0" destOrd="0" presId="urn:microsoft.com/office/officeart/2008/layout/VerticalCurvedList"/>
    <dgm:cxn modelId="{5090FA50-88F9-A748-8C57-1884E0BAD3F9}" type="presParOf" srcId="{9397AAB8-783A-F444-B32B-2755DCA41C5B}" destId="{0BC603BB-EFCB-C342-87D2-0CB14B41333A}" srcOrd="3" destOrd="0" presId="urn:microsoft.com/office/officeart/2008/layout/VerticalCurvedList"/>
    <dgm:cxn modelId="{CC776148-A9F3-5945-9D78-A21BF681A982}" type="presParOf" srcId="{9397AAB8-783A-F444-B32B-2755DCA41C5B}" destId="{9EE932BB-E683-564B-B05D-E82E5803B7A3}" srcOrd="4" destOrd="0" presId="urn:microsoft.com/office/officeart/2008/layout/VerticalCurvedList"/>
    <dgm:cxn modelId="{ADCE4033-B172-5448-9138-15B26BA5808E}" type="presParOf" srcId="{9EE932BB-E683-564B-B05D-E82E5803B7A3}" destId="{D9589974-C3E7-B54D-A09E-3B9A94C4CC0F}" srcOrd="0" destOrd="0" presId="urn:microsoft.com/office/officeart/2008/layout/VerticalCurvedList"/>
    <dgm:cxn modelId="{2CF58448-A326-9440-B597-97E0F17E86D5}" type="presParOf" srcId="{9397AAB8-783A-F444-B32B-2755DCA41C5B}" destId="{DB50FC88-51C1-8642-823F-9E1429F3AE3F}" srcOrd="5" destOrd="0" presId="urn:microsoft.com/office/officeart/2008/layout/VerticalCurvedList"/>
    <dgm:cxn modelId="{DC1E3303-A21B-A944-9C04-4FCC337C108D}" type="presParOf" srcId="{9397AAB8-783A-F444-B32B-2755DCA41C5B}" destId="{B6D39371-04F1-3644-B101-8D2B845F40CE}" srcOrd="6" destOrd="0" presId="urn:microsoft.com/office/officeart/2008/layout/VerticalCurvedList"/>
    <dgm:cxn modelId="{88B023D5-EA7C-9342-ABED-E3E17B1C0234}" type="presParOf" srcId="{B6D39371-04F1-3644-B101-8D2B845F40CE}" destId="{A95EAE41-5DEE-F243-908D-1B077807B3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04F00-0FAF-0243-9267-15BC9B98C95C}">
      <dsp:nvSpPr>
        <dsp:cNvPr id="0" name=""/>
        <dsp:cNvSpPr/>
      </dsp:nvSpPr>
      <dsp:spPr>
        <a:xfrm>
          <a:off x="0" y="603358"/>
          <a:ext cx="6315460" cy="148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150" tIns="458216" rIns="49015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>
              <a:latin typeface="PF Paperback"/>
              <a:cs typeface="PF Paperback"/>
            </a:rPr>
            <a:t>Az </a:t>
          </a:r>
          <a:r>
            <a:rPr lang="hu-HU" sz="2200" kern="1200" dirty="0" err="1">
              <a:latin typeface="PF Paperback"/>
              <a:cs typeface="PF Paperback"/>
            </a:rPr>
            <a:t>open</a:t>
          </a:r>
          <a:r>
            <a:rPr lang="hu-HU" sz="2200" kern="1200" dirty="0">
              <a:latin typeface="PF Paperback"/>
              <a:cs typeface="PF Paperback"/>
            </a:rPr>
            <a:t> </a:t>
          </a:r>
          <a:r>
            <a:rPr lang="hu-HU" sz="2200" kern="1200" dirty="0" err="1">
              <a:latin typeface="PF Paperback"/>
              <a:cs typeface="PF Paperback"/>
            </a:rPr>
            <a:t>access</a:t>
          </a:r>
          <a:r>
            <a:rPr lang="hu-HU" sz="2200" kern="1200" dirty="0">
              <a:latin typeface="PF Paperback"/>
              <a:cs typeface="PF Paperback"/>
            </a:rPr>
            <a:t> politikák és infrastruktúrák intézményi, nemzeti és nemzetközi szemszögből</a:t>
          </a:r>
          <a:endParaRPr lang="en-GB" sz="2200" kern="1200" dirty="0">
            <a:latin typeface="PF Paperback"/>
            <a:cs typeface="PF Paperback"/>
          </a:endParaRPr>
        </a:p>
      </dsp:txBody>
      <dsp:txXfrm>
        <a:off x="0" y="603358"/>
        <a:ext cx="6315460" cy="1489950"/>
      </dsp:txXfrm>
    </dsp:sp>
    <dsp:sp modelId="{B4D3BC7E-5BBA-7A45-8941-68F2A10BA981}">
      <dsp:nvSpPr>
        <dsp:cNvPr id="0" name=""/>
        <dsp:cNvSpPr/>
      </dsp:nvSpPr>
      <dsp:spPr>
        <a:xfrm>
          <a:off x="315773" y="278638"/>
          <a:ext cx="4420822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97" tIns="0" rIns="16709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PF Paperback"/>
              <a:cs typeface="PF Paperback"/>
            </a:rPr>
            <a:t>Open Access </a:t>
          </a:r>
          <a:r>
            <a:rPr lang="hu-HU" sz="2800" kern="1200" dirty="0">
              <a:latin typeface="PF Paperback"/>
              <a:cs typeface="PF Paperback"/>
            </a:rPr>
            <a:t>szakértők</a:t>
          </a:r>
          <a:endParaRPr lang="en-GB" sz="2800" kern="1200" dirty="0">
            <a:latin typeface="PF Paperback"/>
            <a:cs typeface="PF Paperback"/>
          </a:endParaRPr>
        </a:p>
      </dsp:txBody>
      <dsp:txXfrm>
        <a:off x="347476" y="310341"/>
        <a:ext cx="4357416" cy="586034"/>
      </dsp:txXfrm>
    </dsp:sp>
    <dsp:sp modelId="{C924F323-873D-D54F-AE94-C819635A6722}">
      <dsp:nvSpPr>
        <dsp:cNvPr id="0" name=""/>
        <dsp:cNvSpPr/>
      </dsp:nvSpPr>
      <dsp:spPr>
        <a:xfrm>
          <a:off x="0" y="2825134"/>
          <a:ext cx="6315460" cy="183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150" tIns="458216" rIns="49015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>
              <a:latin typeface="PF Paperback"/>
              <a:cs typeface="PF Paperback"/>
            </a:rPr>
            <a:t>Hatékony e-infrastruktúra kiépítése</a:t>
          </a:r>
          <a:endParaRPr lang="en-GB" sz="2200" kern="1200" dirty="0">
            <a:latin typeface="PF Paperback"/>
            <a:cs typeface="PF Paperback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>
              <a:latin typeface="PF Paperback"/>
              <a:cs typeface="PF Paperback"/>
            </a:rPr>
            <a:t>Legmodernebb technológiák feltérképezése </a:t>
          </a:r>
          <a:r>
            <a:rPr lang="en-GB" sz="2200" kern="1200" dirty="0">
              <a:latin typeface="PF Paperback"/>
              <a:cs typeface="PF Paperback"/>
            </a:rPr>
            <a:t>(big data, </a:t>
          </a:r>
          <a:r>
            <a:rPr lang="hu-HU" sz="2200" kern="1200" dirty="0">
              <a:latin typeface="PF Paperback"/>
              <a:cs typeface="PF Paperback"/>
            </a:rPr>
            <a:t>kapcsolt adatok</a:t>
          </a:r>
          <a:r>
            <a:rPr lang="en-GB" sz="2200" kern="1200" dirty="0">
              <a:latin typeface="PF Paperback"/>
              <a:cs typeface="PF Paperback"/>
            </a:rPr>
            <a:t>)</a:t>
          </a:r>
        </a:p>
      </dsp:txBody>
      <dsp:txXfrm>
        <a:off x="0" y="2825134"/>
        <a:ext cx="6315460" cy="1836450"/>
      </dsp:txXfrm>
    </dsp:sp>
    <dsp:sp modelId="{08F0742A-6AE3-E843-BD8B-C4D575E5BA3C}">
      <dsp:nvSpPr>
        <dsp:cNvPr id="0" name=""/>
        <dsp:cNvSpPr/>
      </dsp:nvSpPr>
      <dsp:spPr>
        <a:xfrm>
          <a:off x="315773" y="2212108"/>
          <a:ext cx="4420822" cy="93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97" tIns="0" rIns="16709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PF Paperback"/>
              <a:cs typeface="PF Paperback"/>
            </a:rPr>
            <a:t>IT szakemberek</a:t>
          </a:r>
          <a:endParaRPr lang="en-GB" sz="2800" kern="1200" dirty="0">
            <a:latin typeface="PF Paperback"/>
            <a:cs typeface="PF Paperback"/>
          </a:endParaRPr>
        </a:p>
      </dsp:txBody>
      <dsp:txXfrm>
        <a:off x="361550" y="2257885"/>
        <a:ext cx="4329268" cy="846191"/>
      </dsp:txXfrm>
    </dsp:sp>
    <dsp:sp modelId="{3C349A8D-394A-5F4B-A40E-DCF53BE5DE1E}">
      <dsp:nvSpPr>
        <dsp:cNvPr id="0" name=""/>
        <dsp:cNvSpPr/>
      </dsp:nvSpPr>
      <dsp:spPr>
        <a:xfrm>
          <a:off x="0" y="5105104"/>
          <a:ext cx="6315460" cy="918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150" tIns="458216" rIns="49015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>
              <a:latin typeface="PF Paperback"/>
              <a:cs typeface="PF Paperback"/>
            </a:rPr>
            <a:t>Jogi javaslatok</a:t>
          </a:r>
          <a:endParaRPr lang="en-GB" sz="2200" kern="1200" dirty="0">
            <a:latin typeface="PF Paperback"/>
            <a:cs typeface="PF Paperback"/>
          </a:endParaRPr>
        </a:p>
      </dsp:txBody>
      <dsp:txXfrm>
        <a:off x="0" y="5105104"/>
        <a:ext cx="6315460" cy="918225"/>
      </dsp:txXfrm>
    </dsp:sp>
    <dsp:sp modelId="{B336066F-3ED2-3B41-B2DF-DC5B66A0593A}">
      <dsp:nvSpPr>
        <dsp:cNvPr id="0" name=""/>
        <dsp:cNvSpPr/>
      </dsp:nvSpPr>
      <dsp:spPr>
        <a:xfrm>
          <a:off x="315773" y="4780384"/>
          <a:ext cx="4420822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97" tIns="0" rIns="16709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PF Paperback"/>
              <a:cs typeface="PF Paperback"/>
            </a:rPr>
            <a:t>Jogi szakértők</a:t>
          </a:r>
          <a:endParaRPr lang="en-GB" sz="3200" kern="1200" dirty="0">
            <a:latin typeface="PF Paperback"/>
            <a:cs typeface="PF Paperback"/>
          </a:endParaRPr>
        </a:p>
      </dsp:txBody>
      <dsp:txXfrm>
        <a:off x="347476" y="4812087"/>
        <a:ext cx="4357416" cy="586034"/>
      </dsp:txXfrm>
    </dsp:sp>
    <dsp:sp modelId="{6DDF6B39-76FB-3342-BBE8-02E3642614A9}">
      <dsp:nvSpPr>
        <dsp:cNvPr id="0" name=""/>
        <dsp:cNvSpPr/>
      </dsp:nvSpPr>
      <dsp:spPr>
        <a:xfrm>
          <a:off x="0" y="6466849"/>
          <a:ext cx="631546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150" tIns="458216" rIns="49015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>
              <a:latin typeface="PF Paperback"/>
              <a:cs typeface="PF Paperback"/>
            </a:rPr>
            <a:t>Adatkezelési elvek</a:t>
          </a:r>
          <a:endParaRPr lang="en-GB" sz="2200" kern="1200" dirty="0">
            <a:latin typeface="PF Paperback"/>
            <a:cs typeface="PF Paperback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>
              <a:latin typeface="PF Paperback"/>
              <a:cs typeface="PF Paperback"/>
            </a:rPr>
            <a:t>Kapcsolódás kutatási adathálózatokhoz</a:t>
          </a:r>
          <a:endParaRPr lang="en-GB" sz="2200" kern="1200" dirty="0">
            <a:latin typeface="PF Paperback"/>
            <a:cs typeface="PF Paperback"/>
          </a:endParaRPr>
        </a:p>
      </dsp:txBody>
      <dsp:txXfrm>
        <a:off x="0" y="6466849"/>
        <a:ext cx="6315460" cy="1247400"/>
      </dsp:txXfrm>
    </dsp:sp>
    <dsp:sp modelId="{9A80851B-75BD-254D-95F2-104795A38022}">
      <dsp:nvSpPr>
        <dsp:cNvPr id="0" name=""/>
        <dsp:cNvSpPr/>
      </dsp:nvSpPr>
      <dsp:spPr>
        <a:xfrm>
          <a:off x="315773" y="6142129"/>
          <a:ext cx="4420822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97" tIns="0" rIns="16709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PF Paperback"/>
              <a:cs typeface="PF Paperback"/>
            </a:rPr>
            <a:t>Adat közösségek</a:t>
          </a:r>
          <a:endParaRPr lang="en-GB" sz="3200" kern="1200" dirty="0">
            <a:latin typeface="PF Paperback"/>
            <a:cs typeface="PF Paperback"/>
          </a:endParaRPr>
        </a:p>
      </dsp:txBody>
      <dsp:txXfrm>
        <a:off x="347476" y="6173832"/>
        <a:ext cx="4357416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F371-F508-FA41-87BF-9DAD866E389C}">
      <dsp:nvSpPr>
        <dsp:cNvPr id="0" name=""/>
        <dsp:cNvSpPr/>
      </dsp:nvSpPr>
      <dsp:spPr>
        <a:xfrm>
          <a:off x="-4783144" y="-544297"/>
          <a:ext cx="5697107" cy="5697107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6EEC8-F46D-6243-B1CA-92E1B7E3A5AC}">
      <dsp:nvSpPr>
        <dsp:cNvPr id="0" name=""/>
        <dsp:cNvSpPr/>
      </dsp:nvSpPr>
      <dsp:spPr>
        <a:xfrm>
          <a:off x="399959" y="453159"/>
          <a:ext cx="2926925" cy="529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1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>
              <a:latin typeface="PF Paperback"/>
              <a:cs typeface="PF Paperback"/>
            </a:rPr>
            <a:t>Validálás</a:t>
          </a:r>
          <a:endParaRPr lang="en-GB" sz="2000" kern="1200" dirty="0">
            <a:latin typeface="PF Paperback"/>
            <a:cs typeface="PF Paperback"/>
          </a:endParaRPr>
        </a:p>
      </dsp:txBody>
      <dsp:txXfrm>
        <a:off x="399959" y="453159"/>
        <a:ext cx="2926925" cy="529029"/>
      </dsp:txXfrm>
    </dsp:sp>
    <dsp:sp modelId="{A1BBDB1D-8209-8140-9E72-9F91E1986ACA}">
      <dsp:nvSpPr>
        <dsp:cNvPr id="0" name=""/>
        <dsp:cNvSpPr/>
      </dsp:nvSpPr>
      <dsp:spPr>
        <a:xfrm>
          <a:off x="69315" y="387031"/>
          <a:ext cx="661287" cy="661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B2A77-29C4-4F40-A3B0-0743698D84EE}">
      <dsp:nvSpPr>
        <dsp:cNvPr id="0" name=""/>
        <dsp:cNvSpPr/>
      </dsp:nvSpPr>
      <dsp:spPr>
        <a:xfrm>
          <a:off x="779046" y="1246450"/>
          <a:ext cx="2547838" cy="529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1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PF Paperback"/>
              <a:cs typeface="PF Paperback"/>
            </a:rPr>
            <a:t>Tisztítás</a:t>
          </a:r>
          <a:endParaRPr lang="en-GB" sz="2000" kern="1200" dirty="0">
            <a:latin typeface="PF Paperback"/>
            <a:cs typeface="PF Paperback"/>
          </a:endParaRPr>
        </a:p>
      </dsp:txBody>
      <dsp:txXfrm>
        <a:off x="779046" y="1246450"/>
        <a:ext cx="2547838" cy="529029"/>
      </dsp:txXfrm>
    </dsp:sp>
    <dsp:sp modelId="{D1E8C54E-E619-F743-83DD-39847593FB1D}">
      <dsp:nvSpPr>
        <dsp:cNvPr id="0" name=""/>
        <dsp:cNvSpPr/>
      </dsp:nvSpPr>
      <dsp:spPr>
        <a:xfrm>
          <a:off x="448402" y="1180321"/>
          <a:ext cx="661287" cy="661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01168-E01B-CB46-B218-DC74CB8C65BF}">
      <dsp:nvSpPr>
        <dsp:cNvPr id="0" name=""/>
        <dsp:cNvSpPr/>
      </dsp:nvSpPr>
      <dsp:spPr>
        <a:xfrm>
          <a:off x="895395" y="2039741"/>
          <a:ext cx="2431488" cy="529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1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PF Paperback"/>
              <a:cs typeface="PF Paperback"/>
            </a:rPr>
            <a:t>Duplum szűrés</a:t>
          </a:r>
          <a:endParaRPr lang="en-GB" sz="2000" kern="1200" dirty="0">
            <a:latin typeface="PF Paperback"/>
            <a:cs typeface="PF Paperback"/>
          </a:endParaRPr>
        </a:p>
      </dsp:txBody>
      <dsp:txXfrm>
        <a:off x="895395" y="2039741"/>
        <a:ext cx="2431488" cy="529029"/>
      </dsp:txXfrm>
    </dsp:sp>
    <dsp:sp modelId="{D9589974-C3E7-B54D-A09E-3B9A94C4CC0F}">
      <dsp:nvSpPr>
        <dsp:cNvPr id="0" name=""/>
        <dsp:cNvSpPr/>
      </dsp:nvSpPr>
      <dsp:spPr>
        <a:xfrm>
          <a:off x="564752" y="1973612"/>
          <a:ext cx="661287" cy="661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D1B68-0B70-ED40-88BC-87528F8FBE67}">
      <dsp:nvSpPr>
        <dsp:cNvPr id="0" name=""/>
        <dsp:cNvSpPr/>
      </dsp:nvSpPr>
      <dsp:spPr>
        <a:xfrm>
          <a:off x="779046" y="2833031"/>
          <a:ext cx="2547838" cy="529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1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PF Paperback"/>
              <a:cs typeface="PF Paperback"/>
            </a:rPr>
            <a:t>Következtetés</a:t>
          </a:r>
          <a:endParaRPr lang="en-GB" sz="2000" kern="1200" dirty="0">
            <a:latin typeface="PF Paperback"/>
            <a:cs typeface="PF Paperback"/>
          </a:endParaRPr>
        </a:p>
      </dsp:txBody>
      <dsp:txXfrm>
        <a:off x="779046" y="2833031"/>
        <a:ext cx="2547838" cy="529029"/>
      </dsp:txXfrm>
    </dsp:sp>
    <dsp:sp modelId="{7B05087D-63D2-284C-B002-0CB12C7E3E43}">
      <dsp:nvSpPr>
        <dsp:cNvPr id="0" name=""/>
        <dsp:cNvSpPr/>
      </dsp:nvSpPr>
      <dsp:spPr>
        <a:xfrm>
          <a:off x="448402" y="2766903"/>
          <a:ext cx="661287" cy="661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2D828-0CF5-6D4A-95F3-31BABDA9E7A5}">
      <dsp:nvSpPr>
        <dsp:cNvPr id="0" name=""/>
        <dsp:cNvSpPr/>
      </dsp:nvSpPr>
      <dsp:spPr>
        <a:xfrm>
          <a:off x="399959" y="3626322"/>
          <a:ext cx="2926925" cy="529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1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PF Paperback"/>
              <a:cs typeface="PF Paperback"/>
            </a:rPr>
            <a:t>Összekapcsolás</a:t>
          </a:r>
          <a:endParaRPr lang="en-GB" sz="2000" kern="1200" dirty="0">
            <a:latin typeface="PF Paperback"/>
            <a:cs typeface="PF Paperback"/>
          </a:endParaRPr>
        </a:p>
      </dsp:txBody>
      <dsp:txXfrm>
        <a:off x="399959" y="3626322"/>
        <a:ext cx="2926925" cy="529029"/>
      </dsp:txXfrm>
    </dsp:sp>
    <dsp:sp modelId="{83FE1002-2A5C-124F-B410-2C26CE563EE5}">
      <dsp:nvSpPr>
        <dsp:cNvPr id="0" name=""/>
        <dsp:cNvSpPr/>
      </dsp:nvSpPr>
      <dsp:spPr>
        <a:xfrm>
          <a:off x="69315" y="3560193"/>
          <a:ext cx="661287" cy="661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F371-F508-FA41-87BF-9DAD866E389C}">
      <dsp:nvSpPr>
        <dsp:cNvPr id="0" name=""/>
        <dsp:cNvSpPr/>
      </dsp:nvSpPr>
      <dsp:spPr>
        <a:xfrm>
          <a:off x="-2388551" y="-432041"/>
          <a:ext cx="3180637" cy="3010941"/>
        </a:xfrm>
        <a:prstGeom prst="blockArc">
          <a:avLst>
            <a:gd name="adj1" fmla="val 18900000"/>
            <a:gd name="adj2" fmla="val 2700000"/>
            <a:gd name="adj3" fmla="val 717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DBBE7-A8A3-F848-8C6D-9696C3C9CFC4}">
      <dsp:nvSpPr>
        <dsp:cNvPr id="0" name=""/>
        <dsp:cNvSpPr/>
      </dsp:nvSpPr>
      <dsp:spPr>
        <a:xfrm>
          <a:off x="597379" y="194451"/>
          <a:ext cx="2003221" cy="503996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4369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F Paperback"/>
              <a:cs typeface="PF Paperback"/>
            </a:rPr>
            <a:t>Classification</a:t>
          </a:r>
        </a:p>
      </dsp:txBody>
      <dsp:txXfrm>
        <a:off x="597379" y="194451"/>
        <a:ext cx="2003221" cy="503996"/>
      </dsp:txXfrm>
    </dsp:sp>
    <dsp:sp modelId="{D1E8C54E-E619-F743-83DD-39847593FB1D}">
      <dsp:nvSpPr>
        <dsp:cNvPr id="0" name=""/>
        <dsp:cNvSpPr/>
      </dsp:nvSpPr>
      <dsp:spPr>
        <a:xfrm>
          <a:off x="326376" y="167418"/>
          <a:ext cx="558062" cy="558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603BB-EFCB-C342-87D2-0CB14B41333A}">
      <dsp:nvSpPr>
        <dsp:cNvPr id="0" name=""/>
        <dsp:cNvSpPr/>
      </dsp:nvSpPr>
      <dsp:spPr>
        <a:xfrm>
          <a:off x="576064" y="864123"/>
          <a:ext cx="2016007" cy="504001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4369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F Paperback"/>
              <a:cs typeface="PF Paperback"/>
            </a:rPr>
            <a:t>Clustering</a:t>
          </a:r>
        </a:p>
      </dsp:txBody>
      <dsp:txXfrm>
        <a:off x="576064" y="864123"/>
        <a:ext cx="2016007" cy="504001"/>
      </dsp:txXfrm>
    </dsp:sp>
    <dsp:sp modelId="{D9589974-C3E7-B54D-A09E-3B9A94C4CC0F}">
      <dsp:nvSpPr>
        <dsp:cNvPr id="0" name=""/>
        <dsp:cNvSpPr/>
      </dsp:nvSpPr>
      <dsp:spPr>
        <a:xfrm>
          <a:off x="488660" y="837093"/>
          <a:ext cx="558062" cy="558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0FC88-51C1-8642-823F-9E1429F3AE3F}">
      <dsp:nvSpPr>
        <dsp:cNvPr id="0" name=""/>
        <dsp:cNvSpPr/>
      </dsp:nvSpPr>
      <dsp:spPr>
        <a:xfrm>
          <a:off x="576278" y="1533799"/>
          <a:ext cx="2016001" cy="503996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4369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F Paperback"/>
              <a:cs typeface="PF Paperback"/>
            </a:rPr>
            <a:t>Analysis</a:t>
          </a:r>
        </a:p>
      </dsp:txBody>
      <dsp:txXfrm>
        <a:off x="576278" y="1533799"/>
        <a:ext cx="2016001" cy="503996"/>
      </dsp:txXfrm>
    </dsp:sp>
    <dsp:sp modelId="{A95EAE41-5DEE-F243-908D-1B077807B398}">
      <dsp:nvSpPr>
        <dsp:cNvPr id="0" name=""/>
        <dsp:cNvSpPr/>
      </dsp:nvSpPr>
      <dsp:spPr>
        <a:xfrm>
          <a:off x="233793" y="1506767"/>
          <a:ext cx="558062" cy="558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653419-9FD5-ED41-8A04-5E47FB458ACC}" type="datetimeFigureOut">
              <a:rPr lang="en-US"/>
              <a:pPr>
                <a:defRPr/>
              </a:pPr>
              <a:t>8/17/2020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D8FB2B-484D-ED41-B7D4-203391F286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68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C1C358-FF60-754C-8FA6-76BA929B0A83}" type="datetimeFigureOut">
              <a:rPr lang="el-GR"/>
              <a:pPr>
                <a:defRPr/>
              </a:pPr>
              <a:t>17/8/2020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CB501B-9145-384C-860E-E18BA7581B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2678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0824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81647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22471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63295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041198" algn="l" defTabSz="8164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438" algn="l" defTabSz="8164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677" algn="l" defTabSz="8164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917" algn="l" defTabSz="8164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501B-9145-384C-860E-E18BA7581B70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58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2" Type="http://schemas.openxmlformats.org/officeDocument/2006/relationships/hyperlink" Target="http://www.openaire.eu" TargetMode="External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Relationship Id="rId9" Type="http://schemas.openxmlformats.org/officeDocument/2006/relationships/image" Target="../media/image4.png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2" Type="http://schemas.openxmlformats.org/officeDocument/2006/relationships/hyperlink" Target="http://www.openaire.eu" TargetMode="External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Relationship Id="rId9" Type="http://schemas.openxmlformats.org/officeDocument/2006/relationships/image" Target="../media/image14.png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13" y="7186621"/>
            <a:ext cx="1727369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93" y="2411761"/>
            <a:ext cx="13970917" cy="2160240"/>
          </a:xfrm>
          <a:prstGeom prst="rect">
            <a:avLst/>
          </a:prstGeom>
        </p:spPr>
        <p:txBody>
          <a:bodyPr lIns="81648" tIns="40825" rIns="81648" bIns="40825" anchor="b">
            <a:noAutofit/>
          </a:bodyPr>
          <a:lstStyle>
            <a:lvl1pPr algn="ctr">
              <a:lnSpc>
                <a:spcPct val="100000"/>
              </a:lnSpc>
              <a:defRPr sz="7900" b="1" i="0" baseline="0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7517" y="4572001"/>
            <a:ext cx="12193191" cy="129614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2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  <a:lvl2pPr marL="408240" indent="0" algn="ctr">
              <a:buNone/>
              <a:defRPr sz="1700"/>
            </a:lvl2pPr>
            <a:lvl3pPr marL="816479" indent="0" algn="ctr">
              <a:buNone/>
              <a:defRPr sz="1600"/>
            </a:lvl3pPr>
            <a:lvl4pPr marL="1224719" indent="0" algn="ctr">
              <a:buNone/>
              <a:defRPr sz="1400"/>
            </a:lvl4pPr>
            <a:lvl5pPr marL="1632958" indent="0" algn="ctr">
              <a:buNone/>
              <a:defRPr sz="1400"/>
            </a:lvl5pPr>
            <a:lvl6pPr marL="2041198" indent="0" algn="ctr">
              <a:buNone/>
              <a:defRPr sz="1400"/>
            </a:lvl6pPr>
            <a:lvl7pPr marL="2449438" indent="0" algn="ctr">
              <a:buNone/>
              <a:defRPr sz="1400"/>
            </a:lvl7pPr>
            <a:lvl8pPr marL="2857677" indent="0" algn="ctr">
              <a:buNone/>
              <a:defRPr sz="1400"/>
            </a:lvl8pPr>
            <a:lvl9pPr marL="3265917" indent="0" algn="ctr">
              <a:buNone/>
              <a:defRPr sz="14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59761" y="323859"/>
            <a:ext cx="9144893" cy="719137"/>
          </a:xfrm>
        </p:spPr>
        <p:txBody>
          <a:bodyPr anchor="b"/>
          <a:lstStyle>
            <a:lvl1pPr marL="238140" indent="0" algn="ctr">
              <a:lnSpc>
                <a:spcPct val="100000"/>
              </a:lnSpc>
              <a:buNone/>
              <a:defRPr sz="2200" baseline="0">
                <a:solidFill>
                  <a:srgbClr val="636363"/>
                </a:solidFill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023941" y="1043610"/>
            <a:ext cx="7488968" cy="865188"/>
          </a:xfrm>
        </p:spPr>
        <p:txBody>
          <a:bodyPr/>
          <a:lstStyle>
            <a:lvl1pPr marL="238140" indent="0" algn="ctr">
              <a:lnSpc>
                <a:spcPct val="100000"/>
              </a:lnSpc>
              <a:buNone/>
              <a:defRPr sz="16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  <a:lvl2pPr marL="63503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986" y="8640498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35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 St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7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 rot="10800000" flipH="1">
            <a:off x="0" y="3867157"/>
            <a:ext cx="2057602" cy="1760539"/>
          </a:xfrm>
          <a:prstGeom prst="line">
            <a:avLst/>
          </a:prstGeom>
          <a:noFill/>
          <a:ln w="12700">
            <a:solidFill>
              <a:srgbClr val="ED91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 rot="10800000" flipH="1">
            <a:off x="5825111" y="6"/>
            <a:ext cx="738259" cy="684213"/>
          </a:xfrm>
          <a:prstGeom prst="line">
            <a:avLst/>
          </a:prstGeom>
          <a:noFill/>
          <a:ln w="12700">
            <a:solidFill>
              <a:srgbClr val="ED91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687" y="395544"/>
            <a:ext cx="12645027" cy="1596009"/>
          </a:xfrm>
          <a:prstGeom prst="rect">
            <a:avLst/>
          </a:prstGeom>
        </p:spPr>
        <p:txBody>
          <a:bodyPr vert="horz" lIns="81648" tIns="40825" rIns="81648" bIns="40825" anchor="b">
            <a:normAutofit/>
          </a:bodyPr>
          <a:lstStyle>
            <a:lvl1pPr algn="l">
              <a:defRPr sz="810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7192602" y="3419979"/>
            <a:ext cx="5329113" cy="4464395"/>
          </a:xfrm>
        </p:spPr>
        <p:txBody>
          <a:bodyPr/>
          <a:lstStyle>
            <a:lvl1pPr marL="238140" indent="0">
              <a:lnSpc>
                <a:spcPct val="110000"/>
              </a:lnSpc>
              <a:buNone/>
              <a:defRPr sz="2200" baseline="0">
                <a:latin typeface="PF Paperback Light"/>
                <a:cs typeface="PF Paperback Light"/>
              </a:defRPr>
            </a:lvl1pPr>
            <a:lvl2pPr marL="63503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871697" y="3419880"/>
            <a:ext cx="4032842" cy="4463135"/>
          </a:xfrm>
        </p:spPr>
        <p:txBody>
          <a:bodyPr/>
          <a:lstStyle>
            <a:lvl1pPr marL="238140" indent="0" algn="ctr">
              <a:lnSpc>
                <a:spcPct val="110000"/>
              </a:lnSpc>
              <a:buNone/>
              <a:defRPr cap="small" baseline="0">
                <a:solidFill>
                  <a:srgbClr val="ED9109"/>
                </a:solidFill>
                <a:latin typeface="PF Paperback Black"/>
                <a:cs typeface="PF Paperback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799685" y="2052542"/>
            <a:ext cx="12602806" cy="1151308"/>
          </a:xfrm>
        </p:spPr>
        <p:txBody>
          <a:bodyPr>
            <a:noAutofit/>
          </a:bodyPr>
          <a:lstStyle>
            <a:lvl1pPr marL="160724" indent="0">
              <a:buNone/>
              <a:defRPr sz="22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FB46-BA47-D64B-9689-4FE8CCD2BE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2" y="8604448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305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a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3" y="-2700337"/>
            <a:ext cx="17275275" cy="11844337"/>
            <a:chOff x="0" y="-2700338"/>
            <a:chExt cx="17273588" cy="11844338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16256000" cy="9144000"/>
            </a:xfrm>
            <a:prstGeom prst="rect">
              <a:avLst/>
            </a:prstGeom>
            <a:solidFill>
              <a:schemeClr val="bg1">
                <a:lumMod val="50000"/>
                <a:alpha val="4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lnSpc>
                  <a:spcPct val="100000"/>
                </a:lnSpc>
                <a:defRPr/>
              </a:pPr>
              <a:endParaRPr lang="el-GR">
                <a:solidFill>
                  <a:srgbClr val="646464"/>
                </a:solidFill>
                <a:latin typeface="PF Paperback Black"/>
                <a:cs typeface="PF Paperback Black"/>
              </a:endParaRPr>
            </a:p>
          </p:txBody>
        </p:sp>
        <p:pic>
          <p:nvPicPr>
            <p:cNvPr id="7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913" y="-2700338"/>
              <a:ext cx="13274675" cy="1152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39982" y="3923935"/>
            <a:ext cx="8065684" cy="1512169"/>
          </a:xfrm>
        </p:spPr>
        <p:txBody>
          <a:bodyPr anchor="ctr">
            <a:noAutofit/>
          </a:bodyPr>
          <a:lstStyle>
            <a:lvl1pPr marL="238140" indent="0" algn="ctr">
              <a:lnSpc>
                <a:spcPct val="100000"/>
              </a:lnSpc>
              <a:buNone/>
              <a:defRPr sz="8600" b="0" cap="all">
                <a:solidFill>
                  <a:srgbClr val="28288C"/>
                </a:solidFill>
                <a:latin typeface="PF Paperback Black"/>
                <a:cs typeface="PF Paperback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239982" y="1979713"/>
            <a:ext cx="8065684" cy="1945308"/>
          </a:xfrm>
        </p:spPr>
        <p:txBody>
          <a:bodyPr anchor="b">
            <a:noAutofit/>
          </a:bodyPr>
          <a:lstStyle>
            <a:lvl1pPr marL="238140" indent="0" algn="ctr">
              <a:lnSpc>
                <a:spcPct val="100000"/>
              </a:lnSpc>
              <a:buNone/>
              <a:defRPr sz="7900" baseline="0">
                <a:solidFill>
                  <a:srgbClr val="646464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239982" y="5436096"/>
            <a:ext cx="8065684" cy="2304256"/>
          </a:xfrm>
        </p:spPr>
        <p:txBody>
          <a:bodyPr>
            <a:noAutofit/>
          </a:bodyPr>
          <a:lstStyle>
            <a:lvl1pPr marL="238140" indent="0" algn="ctr">
              <a:lnSpc>
                <a:spcPct val="100000"/>
              </a:lnSpc>
              <a:buNone/>
              <a:defRPr sz="7900" baseline="0">
                <a:solidFill>
                  <a:srgbClr val="646464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56ED-5341-724D-9F64-9B4EADE30C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3902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458" y="3995937"/>
            <a:ext cx="12890692" cy="1668016"/>
          </a:xfrm>
          <a:prstGeom prst="rect">
            <a:avLst/>
          </a:prstGeom>
          <a:solidFill>
            <a:srgbClr val="28288C"/>
          </a:solidFill>
        </p:spPr>
        <p:txBody>
          <a:bodyPr vert="horz" lIns="81648" tIns="40825" rIns="81648" bIns="40825" anchor="ctr">
            <a:noAutofit/>
          </a:bodyPr>
          <a:lstStyle>
            <a:lvl1pPr algn="ctr">
              <a:defRPr sz="8100" cap="all" baseline="0">
                <a:solidFill>
                  <a:schemeClr val="bg1"/>
                </a:solidFill>
                <a:latin typeface="PF Paperback Black"/>
                <a:cs typeface="PF Paperback Black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719458" y="1187624"/>
            <a:ext cx="12890692" cy="2808560"/>
          </a:xfrm>
        </p:spPr>
        <p:txBody>
          <a:bodyPr anchor="b"/>
          <a:lstStyle>
            <a:lvl1pPr marL="238140" indent="0" algn="ctr">
              <a:lnSpc>
                <a:spcPct val="100000"/>
              </a:lnSpc>
              <a:spcAft>
                <a:spcPts val="537"/>
              </a:spcAft>
              <a:buNone/>
              <a:defRPr sz="71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19458" y="5652126"/>
            <a:ext cx="12890692" cy="2159001"/>
          </a:xfrm>
        </p:spPr>
        <p:txBody>
          <a:bodyPr/>
          <a:lstStyle>
            <a:lvl1pPr marL="238140" indent="0" algn="ctr">
              <a:lnSpc>
                <a:spcPct val="100000"/>
              </a:lnSpc>
              <a:spcAft>
                <a:spcPts val="537"/>
              </a:spcAft>
              <a:buNone/>
              <a:defRPr sz="710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EFAB-C34A-5C41-B153-92EACB97F4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006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 &amp;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032872" y="3924308"/>
            <a:ext cx="8641607" cy="221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8" tIns="40825" rIns="81648" bIns="40825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en-GB" sz="2500" dirty="0">
                <a:solidFill>
                  <a:srgbClr val="818181"/>
                </a:solidFill>
                <a:latin typeface="PF Paperback Light"/>
                <a:cs typeface="PF Paperback Light"/>
                <a:hlinkClick r:id="rId2"/>
              </a:rPr>
              <a:t>www.openaire.eu</a:t>
            </a:r>
            <a:endParaRPr lang="en-GB" sz="2500" dirty="0">
              <a:solidFill>
                <a:srgbClr val="818181"/>
              </a:solidFill>
              <a:latin typeface="PF Paperback Light"/>
              <a:cs typeface="PF Paperback Light"/>
            </a:endParaRPr>
          </a:p>
          <a:p>
            <a:pPr>
              <a:lnSpc>
                <a:spcPct val="140000"/>
              </a:lnSpc>
              <a:defRPr/>
            </a:pPr>
            <a:r>
              <a:rPr lang="de-DE" sz="2500" dirty="0">
                <a:solidFill>
                  <a:srgbClr val="818181"/>
                </a:solidFill>
                <a:latin typeface="PF Paperback Light"/>
                <a:cs typeface="PF Paperback Light"/>
              </a:rPr>
              <a:t>@</a:t>
            </a:r>
            <a:r>
              <a:rPr lang="de-DE" sz="2500" dirty="0" err="1">
                <a:solidFill>
                  <a:srgbClr val="818181"/>
                </a:solidFill>
                <a:latin typeface="PF Paperback Light"/>
                <a:cs typeface="PF Paperback Light"/>
              </a:rPr>
              <a:t>openaire_eu</a:t>
            </a:r>
            <a:endParaRPr lang="de-DE" sz="2500" dirty="0">
              <a:solidFill>
                <a:srgbClr val="818181"/>
              </a:solidFill>
              <a:latin typeface="PF Paperback Light"/>
              <a:cs typeface="PF Paperback Light"/>
            </a:endParaRPr>
          </a:p>
          <a:p>
            <a:pPr>
              <a:lnSpc>
                <a:spcPct val="140000"/>
              </a:lnSpc>
              <a:defRPr/>
            </a:pPr>
            <a:r>
              <a:rPr lang="da-DK" sz="2500" dirty="0" err="1">
                <a:solidFill>
                  <a:srgbClr val="818181"/>
                </a:solidFill>
                <a:latin typeface="PF Paperback Light"/>
                <a:cs typeface="PF Paperback Light"/>
              </a:rPr>
              <a:t>facebook.com</a:t>
            </a:r>
            <a:r>
              <a:rPr lang="da-DK" sz="2500" dirty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2500" dirty="0" err="1">
                <a:solidFill>
                  <a:srgbClr val="818181"/>
                </a:solidFill>
                <a:latin typeface="PF Paperback Light"/>
                <a:cs typeface="PF Paperback Light"/>
              </a:rPr>
              <a:t>groups</a:t>
            </a:r>
            <a:r>
              <a:rPr lang="da-DK" sz="2500" dirty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2500" dirty="0" err="1">
                <a:solidFill>
                  <a:srgbClr val="818181"/>
                </a:solidFill>
                <a:latin typeface="PF Paperback Light"/>
                <a:cs typeface="PF Paperback Light"/>
              </a:rPr>
              <a:t>openaire</a:t>
            </a:r>
            <a:r>
              <a:rPr lang="da-DK" sz="2500" dirty="0">
                <a:solidFill>
                  <a:srgbClr val="818181"/>
                </a:solidFill>
                <a:latin typeface="PF Paperback Light"/>
                <a:cs typeface="PF Paperback Light"/>
              </a:rPr>
              <a:t> </a:t>
            </a:r>
          </a:p>
          <a:p>
            <a:pPr>
              <a:lnSpc>
                <a:spcPct val="140000"/>
              </a:lnSpc>
              <a:defRPr/>
            </a:pPr>
            <a:r>
              <a:rPr lang="da-DK" sz="2500" dirty="0" err="1">
                <a:solidFill>
                  <a:srgbClr val="818181"/>
                </a:solidFill>
                <a:latin typeface="PF Paperback Light"/>
                <a:cs typeface="PF Paperback Light"/>
              </a:rPr>
              <a:t>linkedin.com</a:t>
            </a:r>
            <a:r>
              <a:rPr lang="da-DK" sz="2500" dirty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2500" dirty="0" err="1">
                <a:solidFill>
                  <a:srgbClr val="818181"/>
                </a:solidFill>
                <a:latin typeface="PF Paperback Light"/>
                <a:cs typeface="PF Paperback Light"/>
              </a:rPr>
              <a:t>groups</a:t>
            </a:r>
            <a:r>
              <a:rPr lang="da-DK" sz="2500" dirty="0">
                <a:solidFill>
                  <a:srgbClr val="818181"/>
                </a:solidFill>
                <a:latin typeface="PF Paperback Light"/>
                <a:cs typeface="PF Paperback Light"/>
              </a:rPr>
              <a:t>/OpenAIRE-3893548</a:t>
            </a:r>
            <a:endParaRPr lang="de-DE" sz="2500" dirty="0">
              <a:solidFill>
                <a:srgbClr val="818181"/>
              </a:solidFill>
              <a:latin typeface="PF Paperback Light"/>
              <a:cs typeface="PF Paperback Light"/>
            </a:endParaRPr>
          </a:p>
        </p:txBody>
      </p:sp>
      <p:pic>
        <p:nvPicPr>
          <p:cNvPr id="5" name="Picture 6" descr="posterweb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27" y="3995741"/>
            <a:ext cx="40644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ostermailic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95" y="7451725"/>
            <a:ext cx="54615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sterlinkedinico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28" y="5651501"/>
            <a:ext cx="4572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sterfbicon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72" y="5148271"/>
            <a:ext cx="190518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stertwitterico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41" y="4622808"/>
            <a:ext cx="469946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7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2008114" y="2411763"/>
            <a:ext cx="12602806" cy="1080121"/>
          </a:xfrm>
        </p:spPr>
        <p:txBody>
          <a:bodyPr anchor="ctr">
            <a:noAutofit/>
          </a:bodyPr>
          <a:lstStyle>
            <a:lvl1pPr marL="77148" indent="0" algn="ctr">
              <a:buNone/>
              <a:defRPr sz="25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248692" y="7092287"/>
            <a:ext cx="7058714" cy="936105"/>
          </a:xfrm>
        </p:spPr>
        <p:txBody>
          <a:bodyPr anchor="ctr">
            <a:noAutofit/>
          </a:bodyPr>
          <a:lstStyle>
            <a:lvl1pPr marL="0" indent="0">
              <a:buNone/>
              <a:defRPr sz="2500"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AE49F-290E-0B47-BDD3-0179628899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2728194" y="1044253"/>
            <a:ext cx="11305256" cy="136750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>
                <a:solidFill>
                  <a:srgbClr val="2913A6"/>
                </a:solidFill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5" name="Picture 14" descr="EC_logo_blue_mono_horizontal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2" y="8604448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144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2314808" y="4068763"/>
            <a:ext cx="11594645" cy="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51924" y="1979713"/>
            <a:ext cx="8568576" cy="2016124"/>
          </a:xfrm>
        </p:spPr>
        <p:txBody>
          <a:bodyPr anchor="b">
            <a:noAutofit/>
          </a:bodyPr>
          <a:lstStyle>
            <a:lvl1pPr marL="0" indent="0" algn="ctr">
              <a:buNone/>
              <a:defRPr sz="59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672078" y="4211961"/>
            <a:ext cx="6985459" cy="2736304"/>
          </a:xfrm>
        </p:spPr>
        <p:txBody>
          <a:bodyPr/>
          <a:lstStyle>
            <a:lvl1pPr marL="0" indent="0" algn="ctr">
              <a:buNone/>
              <a:defRPr sz="59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583637" y="-1548681"/>
            <a:ext cx="1943216" cy="66247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5600">
                <a:solidFill>
                  <a:srgbClr val="CDCDCD"/>
                </a:solidFill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297457" y="3491886"/>
            <a:ext cx="1944876" cy="62646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5600">
                <a:solidFill>
                  <a:srgbClr val="CDCDCD"/>
                </a:solidFill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743916" y="7596196"/>
            <a:ext cx="7130160" cy="792161"/>
          </a:xfrm>
        </p:spPr>
        <p:txBody>
          <a:bodyPr>
            <a:noAutofit/>
          </a:bodyPr>
          <a:lstStyle>
            <a:lvl1pPr marL="0" indent="0" algn="ctr">
              <a:buNone/>
              <a:defRPr sz="2200" baseline="0"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C8C2-909B-364C-8AF2-4EFA3E7472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38922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7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770" y="2279657"/>
            <a:ext cx="14022170" cy="3444479"/>
          </a:xfrm>
          <a:prstGeom prst="rect">
            <a:avLst/>
          </a:prstGeom>
        </p:spPr>
        <p:txBody>
          <a:bodyPr lIns="81648" tIns="40825" rIns="81648" bIns="40825" anchor="b"/>
          <a:lstStyle>
            <a:lvl1pPr>
              <a:defRPr sz="6500" b="1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083" y="5759773"/>
            <a:ext cx="14022170" cy="1692548"/>
          </a:xfrm>
        </p:spPr>
        <p:txBody>
          <a:bodyPr/>
          <a:lstStyle>
            <a:lvl1pPr marL="0" indent="0" algn="ctr">
              <a:buNone/>
              <a:defRPr sz="2900" baseline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  <a:lvl2pPr marL="408240" indent="0">
              <a:buNone/>
              <a:defRPr sz="1700"/>
            </a:lvl2pPr>
            <a:lvl3pPr marL="816479" indent="0">
              <a:buNone/>
              <a:defRPr sz="1600"/>
            </a:lvl3pPr>
            <a:lvl4pPr marL="1224719" indent="0">
              <a:buNone/>
              <a:defRPr sz="1400"/>
            </a:lvl4pPr>
            <a:lvl5pPr marL="1632958" indent="0">
              <a:buNone/>
              <a:defRPr sz="1400"/>
            </a:lvl5pPr>
            <a:lvl6pPr marL="2041198" indent="0">
              <a:buNone/>
              <a:defRPr sz="1400"/>
            </a:lvl6pPr>
            <a:lvl7pPr marL="2449438" indent="0">
              <a:buNone/>
              <a:defRPr sz="1400"/>
            </a:lvl7pPr>
            <a:lvl8pPr marL="2857677" indent="0">
              <a:buNone/>
              <a:defRPr sz="1400"/>
            </a:lvl8pPr>
            <a:lvl9pPr marL="3265917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CFD90-F0CD-544E-9913-70E8E53DA2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2" y="8640498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35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0" y="3867157"/>
            <a:ext cx="2057602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0800000" flipH="1">
            <a:off x="5825111" y="6"/>
            <a:ext cx="738259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8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7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701" y="395544"/>
            <a:ext cx="12268183" cy="1564357"/>
          </a:xfrm>
          <a:prstGeom prst="rect">
            <a:avLst/>
          </a:prstGeom>
        </p:spPr>
        <p:txBody>
          <a:bodyPr lIns="81648" tIns="40825" rIns="81648" bIns="40825" anchor="b">
            <a:normAutofit/>
          </a:bodyPr>
          <a:lstStyle>
            <a:lvl1pPr>
              <a:defRPr>
                <a:solidFill>
                  <a:srgbClr val="2828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9961" y="2339753"/>
            <a:ext cx="6464932" cy="562314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7311" y="2339753"/>
            <a:ext cx="6464932" cy="562314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A571AF-E72F-E546-A5E6-4F2BC84749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Picture 10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2" y="8604448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558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7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698" y="366713"/>
            <a:ext cx="12260245" cy="1524000"/>
          </a:xfrm>
          <a:prstGeom prst="rect">
            <a:avLst/>
          </a:prstGeom>
        </p:spPr>
        <p:txBody>
          <a:bodyPr lIns="81648" tIns="40825" rIns="81648" bIns="40825" anchor="b">
            <a:normAutofit/>
          </a:bodyPr>
          <a:lstStyle>
            <a:lvl1pPr>
              <a:defRPr>
                <a:solidFill>
                  <a:srgbClr val="2828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778" y="1985966"/>
            <a:ext cx="6874547" cy="85407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2D5BE5"/>
                </a:solidFill>
              </a:defRPr>
            </a:lvl1pPr>
            <a:lvl2pPr marL="408240" indent="0">
              <a:buNone/>
              <a:defRPr sz="1700" b="1"/>
            </a:lvl2pPr>
            <a:lvl3pPr marL="816479" indent="0">
              <a:buNone/>
              <a:defRPr sz="1600" b="1"/>
            </a:lvl3pPr>
            <a:lvl4pPr marL="1224719" indent="0">
              <a:buNone/>
              <a:defRPr sz="1400" b="1"/>
            </a:lvl4pPr>
            <a:lvl5pPr marL="1632958" indent="0">
              <a:buNone/>
              <a:defRPr sz="1400" b="1"/>
            </a:lvl5pPr>
            <a:lvl6pPr marL="2041198" indent="0">
              <a:buNone/>
              <a:defRPr sz="1400" b="1"/>
            </a:lvl6pPr>
            <a:lvl7pPr marL="2449438" indent="0">
              <a:buNone/>
              <a:defRPr sz="1400" b="1"/>
            </a:lvl7pPr>
            <a:lvl8pPr marL="2857677" indent="0">
              <a:buNone/>
              <a:defRPr sz="1400" b="1"/>
            </a:lvl8pPr>
            <a:lvl9pPr marL="326591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778" y="2925765"/>
            <a:ext cx="6874547" cy="530383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4222" y="1985966"/>
            <a:ext cx="6877722" cy="85407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2D5BE5"/>
                </a:solidFill>
              </a:defRPr>
            </a:lvl1pPr>
            <a:lvl2pPr marL="408240" indent="0">
              <a:buNone/>
              <a:defRPr sz="1700" b="1"/>
            </a:lvl2pPr>
            <a:lvl3pPr marL="816479" indent="0">
              <a:buNone/>
              <a:defRPr sz="1600" b="1"/>
            </a:lvl3pPr>
            <a:lvl4pPr marL="1224719" indent="0">
              <a:buNone/>
              <a:defRPr sz="1400" b="1"/>
            </a:lvl4pPr>
            <a:lvl5pPr marL="1632958" indent="0">
              <a:buNone/>
              <a:defRPr sz="1400" b="1"/>
            </a:lvl5pPr>
            <a:lvl6pPr marL="2041198" indent="0">
              <a:buNone/>
              <a:defRPr sz="1400" b="1"/>
            </a:lvl6pPr>
            <a:lvl7pPr marL="2449438" indent="0">
              <a:buNone/>
              <a:defRPr sz="1400" b="1"/>
            </a:lvl7pPr>
            <a:lvl8pPr marL="2857677" indent="0">
              <a:buNone/>
              <a:defRPr sz="1400" b="1"/>
            </a:lvl8pPr>
            <a:lvl9pPr marL="326591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4222" y="2925765"/>
            <a:ext cx="6877722" cy="530383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3A25-0782-754A-A4FA-46B208213A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Picture 10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2" y="8604448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800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7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300" y="609600"/>
            <a:ext cx="5244025" cy="2133600"/>
          </a:xfrm>
          <a:prstGeom prst="rect">
            <a:avLst/>
          </a:prstGeom>
        </p:spPr>
        <p:txBody>
          <a:bodyPr lIns="81648" tIns="40825" rIns="81648" bIns="40825" anchor="b"/>
          <a:lstStyle>
            <a:lvl1pPr>
              <a:defRPr sz="2900">
                <a:solidFill>
                  <a:srgbClr val="2828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063" y="1316046"/>
            <a:ext cx="8230404" cy="64992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300" y="2801942"/>
            <a:ext cx="5244025" cy="5013324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08240" indent="0">
              <a:buNone/>
              <a:defRPr sz="1300"/>
            </a:lvl2pPr>
            <a:lvl3pPr marL="816479" indent="0">
              <a:buNone/>
              <a:defRPr sz="1100"/>
            </a:lvl3pPr>
            <a:lvl4pPr marL="1224719" indent="0">
              <a:buNone/>
              <a:defRPr sz="1000"/>
            </a:lvl4pPr>
            <a:lvl5pPr marL="1632958" indent="0">
              <a:buNone/>
              <a:defRPr sz="1000"/>
            </a:lvl5pPr>
            <a:lvl6pPr marL="2041198" indent="0">
              <a:buNone/>
              <a:defRPr sz="1000"/>
            </a:lvl6pPr>
            <a:lvl7pPr marL="2449438" indent="0">
              <a:buNone/>
              <a:defRPr sz="1000"/>
            </a:lvl7pPr>
            <a:lvl8pPr marL="2857677" indent="0">
              <a:buNone/>
              <a:defRPr sz="1000"/>
            </a:lvl8pPr>
            <a:lvl9pPr marL="32659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CAD35-D19D-CE49-A0CA-D4DF1D1E03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2" y="8604448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93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7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300" y="609600"/>
            <a:ext cx="5244025" cy="2133600"/>
          </a:xfrm>
          <a:prstGeom prst="rect">
            <a:avLst/>
          </a:prstGeom>
        </p:spPr>
        <p:txBody>
          <a:bodyPr lIns="81648" tIns="40825" rIns="81648" bIns="40825" anchor="b"/>
          <a:lstStyle>
            <a:lvl1pPr>
              <a:defRPr sz="2900">
                <a:solidFill>
                  <a:srgbClr val="2828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1063" y="1316046"/>
            <a:ext cx="8230404" cy="6499225"/>
          </a:xfrm>
        </p:spPr>
        <p:txBody>
          <a:bodyPr/>
          <a:lstStyle>
            <a:lvl1pPr marL="0" indent="0">
              <a:buNone/>
              <a:defRPr sz="2900"/>
            </a:lvl1pPr>
            <a:lvl2pPr marL="408240" indent="0">
              <a:buNone/>
              <a:defRPr sz="2500"/>
            </a:lvl2pPr>
            <a:lvl3pPr marL="816479" indent="0">
              <a:buNone/>
              <a:defRPr sz="2200"/>
            </a:lvl3pPr>
            <a:lvl4pPr marL="1224719" indent="0">
              <a:buNone/>
              <a:defRPr sz="1700"/>
            </a:lvl4pPr>
            <a:lvl5pPr marL="1632958" indent="0">
              <a:buNone/>
              <a:defRPr sz="1700"/>
            </a:lvl5pPr>
            <a:lvl6pPr marL="2041198" indent="0">
              <a:buNone/>
              <a:defRPr sz="1700"/>
            </a:lvl6pPr>
            <a:lvl7pPr marL="2449438" indent="0">
              <a:buNone/>
              <a:defRPr sz="1700"/>
            </a:lvl7pPr>
            <a:lvl8pPr marL="2857677" indent="0">
              <a:buNone/>
              <a:defRPr sz="1700"/>
            </a:lvl8pPr>
            <a:lvl9pPr marL="3265917" indent="0">
              <a:buNone/>
              <a:defRPr sz="1700"/>
            </a:lvl9pPr>
          </a:lstStyle>
          <a:p>
            <a:pPr lvl="0"/>
            <a:endParaRPr lang="el-GR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300" y="2801942"/>
            <a:ext cx="5244025" cy="5013324"/>
          </a:xfrm>
        </p:spPr>
        <p:txBody>
          <a:bodyPr/>
          <a:lstStyle>
            <a:lvl1pPr marL="0" indent="0">
              <a:buNone/>
              <a:defRPr sz="1400"/>
            </a:lvl1pPr>
            <a:lvl2pPr marL="408240" indent="0">
              <a:buNone/>
              <a:defRPr sz="1300"/>
            </a:lvl2pPr>
            <a:lvl3pPr marL="816479" indent="0">
              <a:buNone/>
              <a:defRPr sz="1100"/>
            </a:lvl3pPr>
            <a:lvl4pPr marL="1224719" indent="0">
              <a:buNone/>
              <a:defRPr sz="1000"/>
            </a:lvl4pPr>
            <a:lvl5pPr marL="1632958" indent="0">
              <a:buNone/>
              <a:defRPr sz="1000"/>
            </a:lvl5pPr>
            <a:lvl6pPr marL="2041198" indent="0">
              <a:buNone/>
              <a:defRPr sz="1000"/>
            </a:lvl6pPr>
            <a:lvl7pPr marL="2449438" indent="0">
              <a:buNone/>
              <a:defRPr sz="1000"/>
            </a:lvl7pPr>
            <a:lvl8pPr marL="2857677" indent="0">
              <a:buNone/>
              <a:defRPr sz="1000"/>
            </a:lvl8pPr>
            <a:lvl9pPr marL="32659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BD78-1126-7B4E-829F-DFBC54350C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2" y="8532440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139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"/>
          <p:cNvSpPr>
            <a:spLocks noChangeShapeType="1"/>
          </p:cNvSpPr>
          <p:nvPr userDrawn="1"/>
        </p:nvSpPr>
        <p:spPr bwMode="auto">
          <a:xfrm rot="10800000" flipH="1">
            <a:off x="154006" y="5748344"/>
            <a:ext cx="2057602" cy="1760537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rot="10800000" flipH="1">
            <a:off x="7812850" y="139700"/>
            <a:ext cx="1674976" cy="1487488"/>
          </a:xfrm>
          <a:prstGeom prst="line">
            <a:avLst/>
          </a:prstGeom>
          <a:noFill/>
          <a:ln w="12700">
            <a:solidFill>
              <a:srgbClr val="23C5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47" y="468322"/>
            <a:ext cx="3324551" cy="18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655655" y="6588231"/>
            <a:ext cx="9144893" cy="9351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rgbClr val="595959"/>
                </a:solidFill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55654" y="7523237"/>
            <a:ext cx="7488968" cy="8651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00" baseline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  <a:lvl2pPr marL="63503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655659" y="2123735"/>
            <a:ext cx="12602630" cy="237626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8100" b="1" i="0" baseline="0">
                <a:solidFill>
                  <a:srgbClr val="28288C"/>
                </a:solidFill>
                <a:latin typeface="PF Paperback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2654912" y="4572573"/>
            <a:ext cx="12603796" cy="1079548"/>
          </a:xfrm>
        </p:spPr>
        <p:txBody>
          <a:bodyPr/>
          <a:lstStyle>
            <a:lvl1pPr marL="13661" indent="0">
              <a:spcBef>
                <a:spcPts val="0"/>
              </a:spcBef>
              <a:buNone/>
              <a:defRPr sz="29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790878" y="8675696"/>
            <a:ext cx="13179126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0E4E-93C7-974F-9CD6-534DEEE032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4" name="Picture 13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410" y="8100392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908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edits &amp;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5032867" y="3783014"/>
            <a:ext cx="8641607" cy="289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5" tIns="45723" rIns="91445" bIns="45723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3700">
                <a:solidFill>
                  <a:srgbClr val="818181"/>
                </a:solidFill>
                <a:hlinkClick r:id="rId2"/>
              </a:rPr>
              <a:t>www.openaire.eu</a:t>
            </a:r>
            <a:endParaRPr lang="en-GB" sz="3700">
              <a:solidFill>
                <a:srgbClr val="818181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3700">
                <a:solidFill>
                  <a:srgbClr val="818181"/>
                </a:solidFill>
              </a:rPr>
              <a:t>@openaire_eu</a:t>
            </a:r>
          </a:p>
          <a:p>
            <a:pPr>
              <a:lnSpc>
                <a:spcPct val="120000"/>
              </a:lnSpc>
            </a:pPr>
            <a:r>
              <a:rPr lang="da-DK" sz="3700">
                <a:solidFill>
                  <a:srgbClr val="818181"/>
                </a:solidFill>
              </a:rPr>
              <a:t>facebook.com/groups/openaire </a:t>
            </a:r>
          </a:p>
          <a:p>
            <a:pPr>
              <a:lnSpc>
                <a:spcPct val="120000"/>
              </a:lnSpc>
            </a:pPr>
            <a:r>
              <a:rPr lang="da-DK" sz="3700">
                <a:solidFill>
                  <a:srgbClr val="818181"/>
                </a:solidFill>
              </a:rPr>
              <a:t>linkedin.com/groups/OpenAIRE-3893548</a:t>
            </a:r>
            <a:endParaRPr lang="de-DE" sz="3700">
              <a:solidFill>
                <a:srgbClr val="818181"/>
              </a:solidFill>
            </a:endParaRPr>
          </a:p>
        </p:txBody>
      </p:sp>
      <p:pic>
        <p:nvPicPr>
          <p:cNvPr id="5" name="Picture 6" descr="posterweb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84" y="4059239"/>
            <a:ext cx="40644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ostermailic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17" y="7451726"/>
            <a:ext cx="54615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sterlinkedinico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83" y="5989639"/>
            <a:ext cx="4572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sterfbicon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45" y="5418139"/>
            <a:ext cx="19051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stertwitterico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33" y="4841875"/>
            <a:ext cx="46994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4312071" y="1331914"/>
            <a:ext cx="8138320" cy="112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5" tIns="45723" rIns="91445" bIns="45723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GB" sz="6700" b="1">
                <a:solidFill>
                  <a:srgbClr val="000090"/>
                </a:solidFill>
                <a:latin typeface="Arial" charset="0"/>
                <a:cs typeface="Arial" charset="0"/>
              </a:rPr>
              <a:t>Thank you!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2151547" y="2771800"/>
            <a:ext cx="12602806" cy="648072"/>
          </a:xfrm>
        </p:spPr>
        <p:txBody>
          <a:bodyPr>
            <a:noAutofit/>
          </a:bodyPr>
          <a:lstStyle>
            <a:lvl1pPr marL="86405" indent="0" algn="ctr">
              <a:buNone/>
              <a:defRPr sz="2900" baseline="0">
                <a:solidFill>
                  <a:srgbClr val="2D73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174939" y="7308304"/>
            <a:ext cx="7058714" cy="649288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D744BC-DA32-8E4B-B174-5A6777D900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7" name="Picture 16" descr="OpenAIREplus_logo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4" y="827584"/>
            <a:ext cx="2448272" cy="1778074"/>
          </a:xfrm>
          <a:prstGeom prst="rect">
            <a:avLst/>
          </a:prstGeom>
        </p:spPr>
      </p:pic>
      <p:pic>
        <p:nvPicPr>
          <p:cNvPr id="15" name="Picture 14" descr="EC_logo_blue_mono_horizontal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1" y="8604506"/>
            <a:ext cx="1897253" cy="5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53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 rot="10800000" flipH="1">
            <a:off x="0" y="3867157"/>
            <a:ext cx="2057602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 rot="10800000" flipH="1">
            <a:off x="5825111" y="6"/>
            <a:ext cx="738259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15" y="1030291"/>
            <a:ext cx="1584480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687" y="671737"/>
            <a:ext cx="12645027" cy="1524000"/>
          </a:xfrm>
          <a:prstGeom prst="rect">
            <a:avLst/>
          </a:prstGeom>
        </p:spPr>
        <p:txBody>
          <a:bodyPr vert="horz" lIns="81648" tIns="40825" rIns="81648" bIns="40825" anchor="b" anchorCtr="0">
            <a:normAutofit/>
          </a:bodyPr>
          <a:lstStyle>
            <a:lvl1pPr algn="l">
              <a:defRPr sz="8100" b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799681" y="2268543"/>
            <a:ext cx="12675194" cy="6048375"/>
          </a:xfr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281C2-7B63-864C-BFF6-678A06153F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Picture 10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6" y="8604448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334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0" y="3867157"/>
            <a:ext cx="2057602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0800000" flipH="1">
            <a:off x="5825111" y="6"/>
            <a:ext cx="738259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8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0" y="900120"/>
            <a:ext cx="1584480" cy="12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681" y="323536"/>
            <a:ext cx="12098526" cy="1655985"/>
          </a:xfrm>
          <a:prstGeom prst="rect">
            <a:avLst/>
          </a:prstGeom>
        </p:spPr>
        <p:txBody>
          <a:bodyPr lIns="81648" tIns="40825" rIns="81648" bIns="40825" anchor="b">
            <a:normAutofit/>
          </a:bodyPr>
          <a:lstStyle>
            <a:lvl1pPr algn="l">
              <a:lnSpc>
                <a:spcPct val="100000"/>
              </a:lnSpc>
              <a:defRPr sz="8100" b="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687" y="2699791"/>
            <a:ext cx="12170542" cy="6049020"/>
          </a:xfrm>
        </p:spPr>
        <p:txBody>
          <a:bodyPr/>
          <a:lstStyle>
            <a:lvl1pPr>
              <a:lnSpc>
                <a:spcPct val="130000"/>
              </a:lnSpc>
              <a:spcBef>
                <a:spcPts val="537"/>
              </a:spcBef>
              <a:spcAft>
                <a:spcPts val="0"/>
              </a:spcAft>
              <a:defRPr b="1"/>
            </a:lvl1pPr>
            <a:lvl2pPr>
              <a:lnSpc>
                <a:spcPct val="130000"/>
              </a:lnSpc>
              <a:defRPr sz="2500" b="1">
                <a:latin typeface="PF Paperback"/>
                <a:cs typeface="PF Paperback"/>
              </a:defRPr>
            </a:lvl2pPr>
            <a:lvl3pPr>
              <a:lnSpc>
                <a:spcPct val="130000"/>
              </a:lnSpc>
              <a:defRPr sz="2000" b="1">
                <a:latin typeface="PF Paperback"/>
                <a:cs typeface="PF Paperback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2799042" y="1978951"/>
            <a:ext cx="12099171" cy="648841"/>
          </a:xfrm>
        </p:spPr>
        <p:txBody>
          <a:bodyPr anchor="t">
            <a:noAutofit/>
          </a:bodyPr>
          <a:lstStyle>
            <a:lvl1pPr marL="32145" indent="0">
              <a:buNone/>
              <a:defRPr sz="22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0A15-0809-7A4F-9EDC-DE63055240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Picture 10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2" y="8712506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361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0" y="900120"/>
            <a:ext cx="1584480" cy="12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922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6" y="755657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30" y="323536"/>
            <a:ext cx="11954496" cy="1766887"/>
          </a:xfrm>
          <a:prstGeom prst="rect">
            <a:avLst/>
          </a:prstGeom>
        </p:spPr>
        <p:txBody>
          <a:bodyPr lIns="81648" tIns="40825" rIns="81648" bIns="40825" anchor="b">
            <a:normAutofit/>
          </a:bodyPr>
          <a:lstStyle>
            <a:lvl1pPr algn="l">
              <a:defRPr sz="8100" b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24DD-5EB0-604F-AAB4-280A823171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2" y="8604448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123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0" y="900120"/>
            <a:ext cx="1584480" cy="12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>
          <a:xfrm>
            <a:off x="1216026" y="2555776"/>
            <a:ext cx="890531" cy="1289051"/>
          </a:xfrm>
          <a:prstGeom prst="rect">
            <a:avLst/>
          </a:prstGeom>
        </p:spPr>
        <p:txBody>
          <a:bodyPr lIns="81648" tIns="40825" rIns="81648" bIns="40825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8100" b="1" spc="-268" dirty="0">
                <a:solidFill>
                  <a:srgbClr val="2913A6"/>
                </a:solidFill>
                <a:latin typeface="PF Paperback" panose="02000503040000020004" pitchFamily="50" charset="0"/>
                <a:sym typeface="PF Paperback" panose="02000503040000020004" pitchFamily="50" charset="0"/>
              </a:rPr>
              <a:t>1</a:t>
            </a: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5464410" y="2483768"/>
            <a:ext cx="936717" cy="128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360" tIns="45360" rIns="45360" bIns="4536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8100" b="1" spc="-268" dirty="0">
                <a:solidFill>
                  <a:srgbClr val="2D73D7"/>
                </a:solidFill>
                <a:latin typeface="PF Paperback" panose="02000503040000020004" pitchFamily="50" charset="0"/>
                <a:sym typeface="PF Paperback" panose="02000503040000020004" pitchFamily="50" charset="0"/>
              </a:rPr>
              <a:t>2</a:t>
            </a: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10000341" y="2490861"/>
            <a:ext cx="936717" cy="128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360" tIns="45360" rIns="45360" bIns="4536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8100" b="1" spc="-268" dirty="0">
                <a:solidFill>
                  <a:srgbClr val="608BC0"/>
                </a:solidFill>
                <a:latin typeface="PF Paperback" panose="02000503040000020004" pitchFamily="50" charset="0"/>
                <a:sym typeface="PF Paperback" panose="02000503040000020004" pitchFamily="50" charset="0"/>
              </a:rPr>
              <a:t>3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935433" y="2699793"/>
            <a:ext cx="3456725" cy="504056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7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6399935" y="2699793"/>
            <a:ext cx="3456722" cy="504056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7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10864867" y="2699799"/>
            <a:ext cx="3456725" cy="5112569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7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655654" y="539552"/>
            <a:ext cx="12242556" cy="1524000"/>
          </a:xfrm>
          <a:prstGeom prst="rect">
            <a:avLst/>
          </a:prstGeom>
        </p:spPr>
        <p:txBody>
          <a:bodyPr vert="horz" lIns="81648" tIns="40825" rIns="81648" bIns="40825" anchor="b" anchorCtr="0">
            <a:normAutofit/>
          </a:bodyPr>
          <a:lstStyle>
            <a:lvl1pPr>
              <a:defRPr sz="5400">
                <a:solidFill>
                  <a:srgbClr val="0000A6"/>
                </a:solidFill>
                <a:latin typeface="PF Paperback Medium"/>
                <a:cs typeface="PF Paperback Medium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C9C4-49DA-1640-AFF8-4BCEE8B3E2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6" name="Picture 15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2" y="8604448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410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 userDrawn="1"/>
        </p:nvSpPr>
        <p:spPr bwMode="auto">
          <a:xfrm rot="10800000" flipH="1">
            <a:off x="0" y="3867157"/>
            <a:ext cx="2057602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rot="10800000" flipH="1">
            <a:off x="5825111" y="6"/>
            <a:ext cx="738259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9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0" y="887414"/>
            <a:ext cx="1584480" cy="12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697" y="611566"/>
            <a:ext cx="12098526" cy="1368153"/>
          </a:xfrm>
          <a:prstGeom prst="rect">
            <a:avLst/>
          </a:prstGeom>
        </p:spPr>
        <p:txBody>
          <a:bodyPr vert="horz" lIns="81648" tIns="40825" rIns="81648" bIns="40825" anchor="b" anchorCtr="0">
            <a:noAutofit/>
          </a:bodyPr>
          <a:lstStyle>
            <a:lvl1pPr algn="l">
              <a:defRPr sz="81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96710" y="2627785"/>
            <a:ext cx="6481353" cy="5760640"/>
          </a:xfrm>
        </p:spPr>
        <p:txBody>
          <a:bodyPr/>
          <a:lstStyle>
            <a:lvl1pPr>
              <a:spcBef>
                <a:spcPts val="537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1697" y="1979720"/>
            <a:ext cx="12098526" cy="720079"/>
          </a:xfrm>
        </p:spPr>
        <p:txBody>
          <a:bodyPr>
            <a:noAutofit/>
          </a:bodyPr>
          <a:lstStyle>
            <a:lvl1pPr marL="32145" indent="0">
              <a:buNone/>
              <a:defRPr sz="220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>
                <a:sym typeface="PF Paperback" charset="0"/>
              </a:rPr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231772" y="3275864"/>
            <a:ext cx="4032842" cy="4104457"/>
          </a:xfrm>
        </p:spPr>
        <p:txBody>
          <a:bodyPr/>
          <a:lstStyle>
            <a:lvl1pPr marL="238140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7F19-A817-AF4C-83D3-F9435E723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4" name="Picture 13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2" y="8604448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76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 userDrawn="1"/>
        </p:nvSpPr>
        <p:spPr bwMode="auto">
          <a:xfrm rot="10800000" flipH="1">
            <a:off x="0" y="3867157"/>
            <a:ext cx="2057602" cy="1760539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rot="10800000" flipH="1">
            <a:off x="5825111" y="6"/>
            <a:ext cx="738259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1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0" y="755657"/>
            <a:ext cx="158448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684" y="455712"/>
            <a:ext cx="12314572" cy="1524000"/>
          </a:xfrm>
          <a:prstGeom prst="rect">
            <a:avLst/>
          </a:prstGeom>
        </p:spPr>
        <p:txBody>
          <a:bodyPr vert="horz" lIns="81648" tIns="40825" rIns="81648" bIns="40825" anchor="b">
            <a:normAutofit/>
          </a:bodyPr>
          <a:lstStyle>
            <a:lvl1pPr algn="l">
              <a:defRPr sz="81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159758" y="2771806"/>
            <a:ext cx="5185082" cy="5400601"/>
          </a:xfrm>
        </p:spPr>
        <p:txBody>
          <a:bodyPr anchor="ctr"/>
          <a:lstStyle>
            <a:lvl1pPr marL="238140" indent="0" algn="r">
              <a:lnSpc>
                <a:spcPct val="110000"/>
              </a:lnSpc>
              <a:buNone/>
              <a:defRPr sz="2200" baseline="0">
                <a:latin typeface="PF Paperback Light"/>
                <a:cs typeface="PF Paperback Light"/>
              </a:defRPr>
            </a:lvl1pPr>
            <a:lvl2pPr marL="63503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281040" y="4139956"/>
            <a:ext cx="2232207" cy="2376025"/>
          </a:xfrm>
        </p:spPr>
        <p:txBody>
          <a:bodyPr/>
          <a:lstStyle>
            <a:lvl1pPr marL="238140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017611" y="4139956"/>
            <a:ext cx="2232207" cy="2376025"/>
          </a:xfrm>
        </p:spPr>
        <p:txBody>
          <a:bodyPr/>
          <a:lstStyle>
            <a:lvl1pPr marL="238140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2799038" y="1978951"/>
            <a:ext cx="12315215" cy="648841"/>
          </a:xfrm>
        </p:spPr>
        <p:txBody>
          <a:bodyPr>
            <a:noAutofit/>
          </a:bodyPr>
          <a:lstStyle>
            <a:lvl1pPr marL="77148" indent="0">
              <a:buNone/>
              <a:defRPr sz="22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F7D9E-9C30-424E-B137-321F7582A7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6" name="Picture 15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2" y="8604448"/>
            <a:ext cx="1490696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018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1671" y="1979620"/>
            <a:ext cx="12242408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360" tIns="45360" rIns="45360" bIns="4536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511674" y="8623308"/>
            <a:ext cx="12747282" cy="485775"/>
          </a:xfrm>
          <a:prstGeom prst="rect">
            <a:avLst/>
          </a:prstGeom>
        </p:spPr>
        <p:txBody>
          <a:bodyPr vert="horz" lIns="81648" tIns="40825" rIns="81648" bIns="40825" rtlCol="0" anchor="ctr"/>
          <a:lstStyle>
            <a:lvl1pPr algn="l">
              <a:defRPr sz="1400" smtClean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5546318" y="8623308"/>
            <a:ext cx="720796" cy="485775"/>
          </a:xfrm>
          <a:prstGeom prst="rect">
            <a:avLst/>
          </a:prstGeom>
        </p:spPr>
        <p:txBody>
          <a:bodyPr vert="horz" lIns="81648" tIns="40825" rIns="81648" bIns="40825" rtlCol="0" anchor="ctr"/>
          <a:lstStyle>
            <a:lvl1pPr algn="ctr">
              <a:defRPr sz="1400" baseline="0" smtClean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</a:lstStyle>
          <a:p>
            <a:pPr>
              <a:defRPr/>
            </a:pPr>
            <a:fld id="{80A571AF-E72F-E546-A5E6-4F2BC84749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06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0824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81647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22471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632958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23965" indent="-310432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2900" b="1" kern="1200">
          <a:solidFill>
            <a:srgbClr val="595959"/>
          </a:solidFill>
          <a:latin typeface="PF Paperback"/>
          <a:ea typeface="+mn-ea"/>
          <a:cs typeface="PF Paperback"/>
          <a:sym typeface="Gill Sans" charset="0"/>
        </a:defRPr>
      </a:lvl1pPr>
      <a:lvl2pPr marL="802304" indent="-310432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2500" b="1" kern="1200">
          <a:solidFill>
            <a:srgbClr val="7F7F7F"/>
          </a:solidFill>
          <a:latin typeface="PF Paperback"/>
          <a:ea typeface="+mn-ea"/>
          <a:cs typeface="PF Paperback"/>
          <a:sym typeface="Gill Sans" charset="0"/>
        </a:defRPr>
      </a:lvl2pPr>
      <a:lvl3pPr marL="1542238" indent="-310432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2000" b="1" kern="1200">
          <a:solidFill>
            <a:srgbClr val="7D7D7D"/>
          </a:solidFill>
          <a:latin typeface="PF Paperback"/>
          <a:ea typeface="+mn-ea"/>
          <a:cs typeface="PF Paperback"/>
          <a:sym typeface="Gill Sans" charset="0"/>
        </a:defRPr>
      </a:lvl3pPr>
      <a:lvl4pPr marL="1939138" indent="-310432" algn="l" rtl="0" eaLnBrk="0" fontAlgn="base" hangingPunct="0">
        <a:spcBef>
          <a:spcPts val="537"/>
        </a:spcBef>
        <a:spcAft>
          <a:spcPct val="0"/>
        </a:spcAft>
        <a:buSzPct val="110000"/>
        <a:buFont typeface="Gill Sans" charset="0"/>
        <a:buChar char="•"/>
        <a:defRPr sz="2500" kern="1200">
          <a:solidFill>
            <a:srgbClr val="818181"/>
          </a:solidFill>
          <a:latin typeface="Arial"/>
          <a:ea typeface="ＭＳ Ｐゴシック" charset="0"/>
          <a:cs typeface="Arial"/>
          <a:sym typeface="Gill Sans" charset="0"/>
        </a:defRPr>
      </a:lvl4pPr>
      <a:lvl5pPr marL="2336038" indent="-310432" algn="l" rtl="0" eaLnBrk="0" fontAlgn="base" hangingPunct="0">
        <a:spcBef>
          <a:spcPts val="537"/>
        </a:spcBef>
        <a:spcAft>
          <a:spcPct val="0"/>
        </a:spcAft>
        <a:buSzPct val="110000"/>
        <a:buFont typeface="Gill Sans" charset="0"/>
        <a:buChar char="•"/>
        <a:defRPr sz="2500" kern="1200">
          <a:solidFill>
            <a:srgbClr val="818181"/>
          </a:solidFill>
          <a:latin typeface="Arial"/>
          <a:ea typeface="Arial" charset="0"/>
          <a:cs typeface="Arial"/>
          <a:sym typeface="Gill Sans" charset="0"/>
        </a:defRPr>
      </a:lvl5pPr>
      <a:lvl6pPr marL="2245319" indent="-204121" algn="l" defTabSz="81647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558" indent="-204121" algn="l" defTabSz="81647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798" indent="-204121" algn="l" defTabSz="81647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037" indent="-204121" algn="l" defTabSz="81647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40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79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719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958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198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438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677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917" algn="l" defTabSz="816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 /><Relationship Id="rId3" Type="http://schemas.openxmlformats.org/officeDocument/2006/relationships/diagramLayout" Target="../diagrams/layout2.xml" /><Relationship Id="rId7" Type="http://schemas.openxmlformats.org/officeDocument/2006/relationships/diagramData" Target="../diagrams/data3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5.xml" /><Relationship Id="rId6" Type="http://schemas.microsoft.com/office/2007/relationships/diagramDrawing" Target="../diagrams/drawing2.xml" /><Relationship Id="rId11" Type="http://schemas.microsoft.com/office/2007/relationships/diagramDrawing" Target="../diagrams/drawing3.xml" /><Relationship Id="rId5" Type="http://schemas.openxmlformats.org/officeDocument/2006/relationships/diagramColors" Target="../diagrams/colors2.xml" /><Relationship Id="rId10" Type="http://schemas.openxmlformats.org/officeDocument/2006/relationships/diagramColors" Target="../diagrams/colors3.xml" /><Relationship Id="rId4" Type="http://schemas.openxmlformats.org/officeDocument/2006/relationships/diagramQuickStyle" Target="../diagrams/quickStyle2.xml" /><Relationship Id="rId9" Type="http://schemas.openxmlformats.org/officeDocument/2006/relationships/diagramQuickStyle" Target="../diagrams/quickStyle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9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4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28.png" /><Relationship Id="rId4" Type="http://schemas.openxmlformats.org/officeDocument/2006/relationships/image" Target="../media/image27.jpg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5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3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ctrTitle"/>
          </p:nvPr>
        </p:nvSpPr>
        <p:spPr bwMode="auto">
          <a:xfrm>
            <a:off x="927192" y="2411413"/>
            <a:ext cx="13971365" cy="216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5" tIns="45723" rIns="91445" bIns="45723" numCol="1" anchorCtr="0" compatLnSpc="1">
            <a:prstTxWarp prst="textNoShape">
              <a:avLst/>
            </a:prstTxWarp>
          </a:bodyPr>
          <a:lstStyle/>
          <a:p>
            <a:r>
              <a:rPr lang="en-GB" sz="8800" dirty="0" err="1">
                <a:latin typeface="Arial" charset="0"/>
                <a:ea typeface="ヒラギノ角ゴ ProN W3" charset="0"/>
                <a:cs typeface="Arial" charset="0"/>
              </a:rPr>
              <a:t>OpenAIRE</a:t>
            </a:r>
            <a:endParaRPr lang="en-GB" sz="8800" dirty="0">
              <a:latin typeface="Arial" charset="0"/>
              <a:ea typeface="ヒラギノ角ゴ ProN W3" charset="0"/>
              <a:cs typeface="Arial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006797" y="4572000"/>
            <a:ext cx="12193191" cy="1295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4400" dirty="0"/>
              <a:t>A nyílt tudomány </a:t>
            </a:r>
            <a:r>
              <a:rPr lang="en-GB" sz="4400" dirty="0"/>
              <a:t>&amp; </a:t>
            </a:r>
          </a:p>
          <a:p>
            <a:pPr>
              <a:defRPr/>
            </a:pPr>
            <a:r>
              <a:rPr lang="hu-HU" sz="4400" dirty="0"/>
              <a:t>kutatási információs infrastruktúra programja</a:t>
            </a:r>
            <a:endParaRPr lang="en-GB" sz="4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263778" y="347531"/>
            <a:ext cx="9144893" cy="719139"/>
          </a:xfrm>
        </p:spPr>
        <p:txBody>
          <a:bodyPr>
            <a:normAutofit/>
          </a:bodyPr>
          <a:lstStyle/>
          <a:p>
            <a:pPr>
              <a:defRPr/>
            </a:pPr>
            <a:endParaRPr lang="en-GB" sz="29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280762" y="1042989"/>
            <a:ext cx="7488968" cy="865187"/>
          </a:xfrm>
        </p:spPr>
        <p:txBody>
          <a:bodyPr>
            <a:normAutofit/>
          </a:bodyPr>
          <a:lstStyle/>
          <a:p>
            <a:pPr>
              <a:defRPr/>
            </a:pPr>
            <a:endParaRPr lang="en-GB" sz="22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Tevékenységek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479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 err="1"/>
              <a:t>OpenAIRE</a:t>
            </a:r>
            <a:r>
              <a:rPr lang="hu-HU" sz="6600" dirty="0"/>
              <a:t> célok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sz="3200" b="0" dirty="0"/>
              <a:t>Az</a:t>
            </a:r>
            <a:r>
              <a:rPr lang="en-GB" sz="3200" b="0" dirty="0"/>
              <a:t> </a:t>
            </a:r>
            <a:r>
              <a:rPr lang="en-GB" sz="3200" b="0" dirty="0" err="1">
                <a:solidFill>
                  <a:srgbClr val="B44801"/>
                </a:solidFill>
              </a:rPr>
              <a:t>interoperabilit</a:t>
            </a:r>
            <a:r>
              <a:rPr lang="hu-HU" sz="3200" b="0" dirty="0">
                <a:solidFill>
                  <a:srgbClr val="B44801"/>
                </a:solidFill>
              </a:rPr>
              <a:t>ás </a:t>
            </a:r>
            <a:r>
              <a:rPr lang="hu-HU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növelése</a:t>
            </a:r>
            <a:r>
              <a:rPr lang="en-GB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3200" b="0" dirty="0"/>
              <a:t>a kutatási források között</a:t>
            </a:r>
            <a:endParaRPr lang="en-GB" sz="3200" b="0" dirty="0"/>
          </a:p>
          <a:p>
            <a:r>
              <a:rPr lang="hu-HU" sz="3200" b="0" dirty="0"/>
              <a:t>A </a:t>
            </a:r>
            <a:r>
              <a:rPr lang="en-GB" sz="3200" b="0" dirty="0"/>
              <a:t>H2020 </a:t>
            </a:r>
            <a:r>
              <a:rPr lang="en-GB" sz="3200" b="0" dirty="0">
                <a:solidFill>
                  <a:srgbClr val="B44801"/>
                </a:solidFill>
              </a:rPr>
              <a:t>OA </a:t>
            </a:r>
            <a:r>
              <a:rPr lang="en-GB" sz="3200" b="0" dirty="0" err="1">
                <a:solidFill>
                  <a:srgbClr val="B44801"/>
                </a:solidFill>
              </a:rPr>
              <a:t>mand</a:t>
            </a:r>
            <a:r>
              <a:rPr lang="hu-HU" sz="3200" b="0" dirty="0" err="1">
                <a:solidFill>
                  <a:srgbClr val="B44801"/>
                </a:solidFill>
              </a:rPr>
              <a:t>átumok</a:t>
            </a:r>
            <a:r>
              <a:rPr lang="hu-HU" sz="3200" b="0" dirty="0">
                <a:solidFill>
                  <a:srgbClr val="B44801"/>
                </a:solidFill>
              </a:rPr>
              <a:t> </a:t>
            </a:r>
            <a:r>
              <a:rPr lang="hu-HU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támogatása</a:t>
            </a:r>
            <a:endParaRPr lang="en-GB" sz="3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GB" sz="3200" b="0" dirty="0"/>
              <a:t>100% </a:t>
            </a:r>
            <a:r>
              <a:rPr lang="hu-HU" sz="3200" b="0" dirty="0"/>
              <a:t>nyílt hozzáférés a tudományos publikáció körében</a:t>
            </a:r>
            <a:endParaRPr lang="en-GB" sz="3200" b="0" dirty="0"/>
          </a:p>
          <a:p>
            <a:pPr lvl="1"/>
            <a:r>
              <a:rPr lang="hu-HU" sz="3200" b="0" dirty="0"/>
              <a:t>Research Data Pilot</a:t>
            </a:r>
            <a:endParaRPr lang="en-GB" sz="3200" b="0" dirty="0"/>
          </a:p>
          <a:p>
            <a:r>
              <a:rPr lang="en-GB" sz="3200" b="0" dirty="0">
                <a:solidFill>
                  <a:srgbClr val="B44801"/>
                </a:solidFill>
              </a:rPr>
              <a:t>Gold OA pilot</a:t>
            </a:r>
            <a:r>
              <a:rPr lang="en-GB" sz="3200" b="0" dirty="0"/>
              <a:t> </a:t>
            </a:r>
            <a:r>
              <a:rPr lang="hu-HU" sz="3200" b="0" dirty="0"/>
              <a:t>- </a:t>
            </a:r>
            <a:r>
              <a:rPr lang="en-GB" sz="3200" b="0" dirty="0"/>
              <a:t>FP7 </a:t>
            </a:r>
            <a:r>
              <a:rPr lang="hu-HU" sz="3200" b="0" dirty="0"/>
              <a:t>pályázat utáni publikálás támogatása</a:t>
            </a:r>
            <a:endParaRPr lang="en-GB" sz="3200" b="0" dirty="0"/>
          </a:p>
          <a:p>
            <a:r>
              <a:rPr lang="hu-HU" sz="3200" b="0" dirty="0"/>
              <a:t>A tudományos kommunikáció </a:t>
            </a:r>
            <a:r>
              <a:rPr lang="hu-HU" sz="3200" b="0" dirty="0">
                <a:solidFill>
                  <a:srgbClr val="B44801"/>
                </a:solidFill>
              </a:rPr>
              <a:t>új formáinak </a:t>
            </a:r>
            <a:r>
              <a:rPr lang="hu-HU" sz="3200" b="0" dirty="0"/>
              <a:t>tesztelése</a:t>
            </a:r>
            <a:endParaRPr lang="en-GB" sz="3200" b="0" dirty="0"/>
          </a:p>
          <a:p>
            <a:r>
              <a:rPr lang="hu-HU" sz="3200" b="0" dirty="0">
                <a:solidFill>
                  <a:srgbClr val="B44801"/>
                </a:solidFill>
              </a:rPr>
              <a:t>Nemzetközi </a:t>
            </a:r>
            <a:r>
              <a:rPr lang="en-GB" sz="3200" b="0" dirty="0"/>
              <a:t> </a:t>
            </a:r>
            <a:r>
              <a:rPr lang="hu-HU" sz="3200" b="0" dirty="0"/>
              <a:t>együttműködések megerősítése</a:t>
            </a:r>
            <a:endParaRPr lang="en-GB" sz="3200" b="0" dirty="0"/>
          </a:p>
          <a:p>
            <a:r>
              <a:rPr lang="hu-HU" sz="3200" b="0" dirty="0"/>
              <a:t>Az </a:t>
            </a:r>
            <a:r>
              <a:rPr lang="en-GB" sz="3200" b="0" dirty="0" err="1"/>
              <a:t>OpenAIRE</a:t>
            </a:r>
            <a:r>
              <a:rPr lang="hu-HU" sz="3200" b="0" dirty="0"/>
              <a:t> program, mint </a:t>
            </a:r>
            <a:r>
              <a:rPr lang="hu-HU" sz="3200" b="0" dirty="0">
                <a:solidFill>
                  <a:srgbClr val="B44801"/>
                </a:solidFill>
              </a:rPr>
              <a:t>jogi személyiség </a:t>
            </a:r>
            <a:endParaRPr lang="en-GB" sz="3200" b="0" dirty="0">
              <a:solidFill>
                <a:srgbClr val="B44801"/>
              </a:solidFill>
            </a:endParaRP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6359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3509963" y="8623300"/>
            <a:ext cx="12747625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GB" sz="1600" dirty="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24578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536863" y="8623300"/>
            <a:ext cx="720725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9F530512-174E-A643-BAAF-9D878BA412A0}" type="slidenum">
              <a:rPr lang="en-GB" sz="16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12</a:t>
            </a:fld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8" name="Rounded Rectangle 7"/>
          <p:cNvSpPr>
            <a:spLocks/>
          </p:cNvSpPr>
          <p:nvPr/>
        </p:nvSpPr>
        <p:spPr bwMode="auto">
          <a:xfrm>
            <a:off x="585649" y="3419872"/>
            <a:ext cx="1709904" cy="7207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sz="1600" dirty="0" err="1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Repozitóriumok</a:t>
            </a:r>
            <a:endParaRPr lang="en-GB" sz="1600" dirty="0">
              <a:solidFill>
                <a:srgbClr val="000000"/>
              </a:solidFill>
              <a:latin typeface="PF Paperback"/>
              <a:ea typeface="ヒラギノ角ゴ ProN W3" charset="0"/>
              <a:cs typeface="PF Paperback"/>
            </a:endParaRPr>
          </a:p>
        </p:txBody>
      </p:sp>
      <p:sp>
        <p:nvSpPr>
          <p:cNvPr id="9" name="Rounded Rectangle 8"/>
          <p:cNvSpPr>
            <a:spLocks/>
          </p:cNvSpPr>
          <p:nvPr/>
        </p:nvSpPr>
        <p:spPr bwMode="auto">
          <a:xfrm>
            <a:off x="585649" y="4211960"/>
            <a:ext cx="1620995" cy="7191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OA </a:t>
            </a:r>
            <a:r>
              <a:rPr lang="hu-HU" sz="20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folyóiratok</a:t>
            </a:r>
            <a:endParaRPr lang="en-GB" sz="2000" dirty="0">
              <a:solidFill>
                <a:srgbClr val="000000"/>
              </a:solidFill>
              <a:latin typeface="PF Paperback"/>
              <a:ea typeface="ヒラギノ角ゴ ProN W3" charset="0"/>
              <a:cs typeface="PF Paperback"/>
            </a:endParaRPr>
          </a:p>
        </p:txBody>
      </p:sp>
      <p:cxnSp>
        <p:nvCxnSpPr>
          <p:cNvPr id="24582" name="Straight Connector 12"/>
          <p:cNvCxnSpPr>
            <a:cxnSpLocks noChangeShapeType="1"/>
          </p:cNvCxnSpPr>
          <p:nvPr/>
        </p:nvCxnSpPr>
        <p:spPr bwMode="auto">
          <a:xfrm>
            <a:off x="3448274" y="1655817"/>
            <a:ext cx="26112" cy="5400562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ounded Rectangle 13"/>
          <p:cNvSpPr/>
          <p:nvPr/>
        </p:nvSpPr>
        <p:spPr bwMode="auto">
          <a:xfrm>
            <a:off x="495946" y="2123952"/>
            <a:ext cx="1800401" cy="46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sz="18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Finanszírozók</a:t>
            </a:r>
            <a:endParaRPr lang="en-GB" sz="1800" dirty="0">
              <a:solidFill>
                <a:srgbClr val="000000"/>
              </a:solidFill>
              <a:latin typeface="PF Paperback"/>
              <a:ea typeface="ヒラギノ角ゴ ProN W3" charset="0"/>
              <a:cs typeface="PF Paperback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033415369"/>
              </p:ext>
            </p:extLst>
          </p:nvPr>
        </p:nvGraphicFramePr>
        <p:xfrm>
          <a:off x="3448274" y="2123728"/>
          <a:ext cx="338470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586" name="Group 19"/>
          <p:cNvGrpSpPr>
            <a:grpSpLocks/>
          </p:cNvGrpSpPr>
          <p:nvPr/>
        </p:nvGrpSpPr>
        <p:grpSpPr bwMode="auto">
          <a:xfrm>
            <a:off x="7552730" y="2159868"/>
            <a:ext cx="3384881" cy="4032250"/>
            <a:chOff x="5463704" y="2339752"/>
            <a:chExt cx="5112568" cy="2232248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5463704" y="2339752"/>
              <a:ext cx="5112568" cy="223224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GB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415660" y="3923418"/>
              <a:ext cx="1621058" cy="3612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hu-HU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Szervezetek</a:t>
              </a:r>
              <a:endPara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ea typeface="ヒラギノ角ゴ ProN W3" charset="0"/>
                <a:cs typeface="PF Paperback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6003257" y="3923418"/>
              <a:ext cx="1621058" cy="3612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hu-HU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Projektek</a:t>
              </a:r>
              <a:endPara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ea typeface="ヒラギノ角ゴ ProN W3" charset="0"/>
                <a:cs typeface="PF Paperback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8415660" y="2591100"/>
              <a:ext cx="1621058" cy="3612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hu-HU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Szerzők</a:t>
              </a:r>
              <a:endPara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ea typeface="ヒラギノ角ゴ ProN W3" charset="0"/>
                <a:cs typeface="PF Paperback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6003257" y="2591100"/>
              <a:ext cx="1621058" cy="3612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hu-HU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Adathalmazok</a:t>
              </a:r>
              <a:endPara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ea typeface="ヒラギノ角ゴ ProN W3" charset="0"/>
                <a:cs typeface="PF Paperback"/>
              </a:endParaRPr>
            </a:p>
          </p:txBody>
        </p:sp>
        <p:cxnSp>
          <p:nvCxnSpPr>
            <p:cNvPr id="24605" name="Curved Connector 25"/>
            <p:cNvCxnSpPr>
              <a:cxnSpLocks noChangeShapeType="1"/>
              <a:stCxn id="25" idx="1"/>
              <a:endCxn id="23" idx="1"/>
            </p:cNvCxnSpPr>
            <p:nvPr/>
          </p:nvCxnSpPr>
          <p:spPr bwMode="auto">
            <a:xfrm rot="10800000" flipV="1">
              <a:off x="6003640" y="2771782"/>
              <a:ext cx="12700" cy="1332188"/>
            </a:xfrm>
            <a:prstGeom prst="curvedConnector3">
              <a:avLst>
                <a:gd name="adj1" fmla="val 18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06" name="Curved Connector 26"/>
            <p:cNvCxnSpPr>
              <a:cxnSpLocks noChangeShapeType="1"/>
              <a:stCxn id="24" idx="3"/>
              <a:endCxn id="22" idx="3"/>
            </p:cNvCxnSpPr>
            <p:nvPr/>
          </p:nvCxnSpPr>
          <p:spPr bwMode="auto">
            <a:xfrm>
              <a:off x="10036352" y="2771782"/>
              <a:ext cx="12700" cy="1332188"/>
            </a:xfrm>
            <a:prstGeom prst="curvedConnector3">
              <a:avLst>
                <a:gd name="adj1" fmla="val 18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07" name="Curved Connector 27"/>
            <p:cNvCxnSpPr>
              <a:cxnSpLocks noChangeShapeType="1"/>
              <a:stCxn id="31" idx="3"/>
              <a:endCxn id="32" idx="1"/>
            </p:cNvCxnSpPr>
            <p:nvPr/>
          </p:nvCxnSpPr>
          <p:spPr bwMode="auto">
            <a:xfrm>
              <a:off x="7623960" y="3455898"/>
              <a:ext cx="792072" cy="127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08" name="Curved Connector 28"/>
            <p:cNvCxnSpPr>
              <a:cxnSpLocks noChangeShapeType="1"/>
              <a:stCxn id="25" idx="2"/>
              <a:endCxn id="32" idx="0"/>
            </p:cNvCxnSpPr>
            <p:nvPr/>
          </p:nvCxnSpPr>
          <p:spPr bwMode="auto">
            <a:xfrm rot="16200000" flipH="1">
              <a:off x="7857980" y="1907644"/>
              <a:ext cx="324032" cy="241239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09" name="Curved Connector 29"/>
            <p:cNvCxnSpPr>
              <a:cxnSpLocks noChangeShapeType="1"/>
              <a:stCxn id="24" idx="1"/>
              <a:endCxn id="31" idx="3"/>
            </p:cNvCxnSpPr>
            <p:nvPr/>
          </p:nvCxnSpPr>
          <p:spPr bwMode="auto">
            <a:xfrm rot="10800000" flipV="1">
              <a:off x="7623960" y="2771782"/>
              <a:ext cx="792072" cy="684116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Rounded Rectangle 30"/>
            <p:cNvSpPr/>
            <p:nvPr/>
          </p:nvSpPr>
          <p:spPr bwMode="auto">
            <a:xfrm>
              <a:off x="6003257" y="3275715"/>
              <a:ext cx="1621058" cy="3603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hu-HU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Publikációk</a:t>
              </a:r>
              <a:endPara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ea typeface="ヒラギノ角ゴ ProN W3" charset="0"/>
                <a:cs typeface="PF Paperback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8415660" y="3275715"/>
              <a:ext cx="1621058" cy="3603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hu-H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ea typeface="ヒラギノ角ゴ ProN W3" charset="0"/>
                  <a:cs typeface="PF Paperback"/>
                </a:rPr>
                <a:t>Adatszolgáltatók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ea typeface="ヒラギノ角ゴ ProN W3" charset="0"/>
                <a:cs typeface="PF Paperback"/>
              </a:endParaRPr>
            </a:p>
          </p:txBody>
        </p:sp>
        <p:cxnSp>
          <p:nvCxnSpPr>
            <p:cNvPr id="24612" name="Straight Arrow Connector 32"/>
            <p:cNvCxnSpPr>
              <a:cxnSpLocks noChangeShapeType="1"/>
              <a:stCxn id="31" idx="2"/>
              <a:endCxn id="23" idx="0"/>
            </p:cNvCxnSpPr>
            <p:nvPr/>
          </p:nvCxnSpPr>
          <p:spPr bwMode="auto">
            <a:xfrm>
              <a:off x="6813800" y="3635940"/>
              <a:ext cx="0" cy="287988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13" name="Straight Arrow Connector 33"/>
            <p:cNvCxnSpPr>
              <a:cxnSpLocks noChangeShapeType="1"/>
              <a:stCxn id="31" idx="0"/>
              <a:endCxn id="25" idx="2"/>
            </p:cNvCxnSpPr>
            <p:nvPr/>
          </p:nvCxnSpPr>
          <p:spPr bwMode="auto">
            <a:xfrm flipV="1">
              <a:off x="6813800" y="2951824"/>
              <a:ext cx="0" cy="324032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14" name="Straight Arrow Connector 34"/>
            <p:cNvCxnSpPr>
              <a:cxnSpLocks noChangeShapeType="1"/>
              <a:stCxn id="32" idx="2"/>
              <a:endCxn id="22" idx="0"/>
            </p:cNvCxnSpPr>
            <p:nvPr/>
          </p:nvCxnSpPr>
          <p:spPr bwMode="auto">
            <a:xfrm>
              <a:off x="9226192" y="3635940"/>
              <a:ext cx="0" cy="287988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15" name="Straight Arrow Connector 35"/>
            <p:cNvCxnSpPr>
              <a:cxnSpLocks noChangeShapeType="1"/>
              <a:stCxn id="24" idx="1"/>
              <a:endCxn id="25" idx="3"/>
            </p:cNvCxnSpPr>
            <p:nvPr/>
          </p:nvCxnSpPr>
          <p:spPr bwMode="auto">
            <a:xfrm flipH="1">
              <a:off x="7623960" y="2771782"/>
              <a:ext cx="792072" cy="0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16" name="Straight Arrow Connector 36"/>
            <p:cNvCxnSpPr>
              <a:cxnSpLocks noChangeShapeType="1"/>
              <a:stCxn id="23" idx="3"/>
              <a:endCxn id="22" idx="1"/>
            </p:cNvCxnSpPr>
            <p:nvPr/>
          </p:nvCxnSpPr>
          <p:spPr bwMode="auto">
            <a:xfrm>
              <a:off x="7623960" y="4103970"/>
              <a:ext cx="792072" cy="0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Rounded Rectangle 33"/>
          <p:cNvSpPr>
            <a:spLocks/>
          </p:cNvSpPr>
          <p:nvPr/>
        </p:nvSpPr>
        <p:spPr bwMode="auto">
          <a:xfrm>
            <a:off x="567954" y="6372200"/>
            <a:ext cx="1620995" cy="395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…</a:t>
            </a:r>
          </a:p>
        </p:txBody>
      </p:sp>
      <p:sp>
        <p:nvSpPr>
          <p:cNvPr id="35" name="Rounded Rectangle 34"/>
          <p:cNvSpPr>
            <a:spLocks/>
          </p:cNvSpPr>
          <p:nvPr/>
        </p:nvSpPr>
        <p:spPr bwMode="auto">
          <a:xfrm>
            <a:off x="11873210" y="2771800"/>
            <a:ext cx="1619408" cy="5391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Monitoring</a:t>
            </a:r>
          </a:p>
        </p:txBody>
      </p:sp>
      <p:sp>
        <p:nvSpPr>
          <p:cNvPr id="36" name="Rounded Rectangle 35"/>
          <p:cNvSpPr>
            <a:spLocks/>
          </p:cNvSpPr>
          <p:nvPr/>
        </p:nvSpPr>
        <p:spPr bwMode="auto">
          <a:xfrm>
            <a:off x="11873210" y="3419872"/>
            <a:ext cx="1619408" cy="5407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Reporting</a:t>
            </a:r>
          </a:p>
        </p:txBody>
      </p:sp>
      <p:sp>
        <p:nvSpPr>
          <p:cNvPr id="37" name="Rounded Rectangle 36"/>
          <p:cNvSpPr>
            <a:spLocks/>
          </p:cNvSpPr>
          <p:nvPr/>
        </p:nvSpPr>
        <p:spPr bwMode="auto">
          <a:xfrm>
            <a:off x="14710188" y="5148064"/>
            <a:ext cx="1432050" cy="54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sz="20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Értékelés</a:t>
            </a:r>
            <a:endParaRPr lang="en-GB" sz="2000" dirty="0">
              <a:solidFill>
                <a:srgbClr val="000000"/>
              </a:solidFill>
              <a:latin typeface="PF Paperback"/>
              <a:ea typeface="ヒラギノ角ゴ ProN W3" charset="0"/>
              <a:cs typeface="PF Paperback"/>
            </a:endParaRPr>
          </a:p>
        </p:txBody>
      </p:sp>
      <p:sp>
        <p:nvSpPr>
          <p:cNvPr id="39" name="Rounded Rectangle 38"/>
          <p:cNvSpPr>
            <a:spLocks/>
          </p:cNvSpPr>
          <p:nvPr/>
        </p:nvSpPr>
        <p:spPr bwMode="auto">
          <a:xfrm>
            <a:off x="14681522" y="6012160"/>
            <a:ext cx="1432050" cy="54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sz="20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Hatás</a:t>
            </a:r>
            <a:endParaRPr lang="en-GB" sz="2000" dirty="0">
              <a:solidFill>
                <a:srgbClr val="000000"/>
              </a:solidFill>
              <a:latin typeface="PF Paperback"/>
              <a:ea typeface="ヒラギノ角ゴ ProN W3" charset="0"/>
              <a:cs typeface="PF Paperback"/>
            </a:endParaRPr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3268113666"/>
              </p:ext>
            </p:extLst>
          </p:nvPr>
        </p:nvGraphicFramePr>
        <p:xfrm>
          <a:off x="11153130" y="4788024"/>
          <a:ext cx="331269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1" name="Plus 40"/>
          <p:cNvSpPr>
            <a:spLocks noChangeAspect="1"/>
          </p:cNvSpPr>
          <p:nvPr/>
        </p:nvSpPr>
        <p:spPr bwMode="auto">
          <a:xfrm>
            <a:off x="8848874" y="6156548"/>
            <a:ext cx="647763" cy="647700"/>
          </a:xfrm>
          <a:prstGeom prst="mathPlus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4" name="Rounded Rectangle 43"/>
          <p:cNvSpPr>
            <a:spLocks/>
          </p:cNvSpPr>
          <p:nvPr/>
        </p:nvSpPr>
        <p:spPr bwMode="auto">
          <a:xfrm>
            <a:off x="496740" y="2699792"/>
            <a:ext cx="1798813" cy="46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CRIS </a:t>
            </a:r>
            <a:r>
              <a:rPr lang="hu-HU" sz="16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rendszerek</a:t>
            </a:r>
            <a:endParaRPr lang="en-GB" sz="1600" dirty="0">
              <a:solidFill>
                <a:srgbClr val="000000"/>
              </a:solidFill>
              <a:latin typeface="PF Paperback"/>
              <a:ea typeface="ヒラギノ角ゴ ProN W3" charset="0"/>
              <a:cs typeface="PF Paperback"/>
            </a:endParaRPr>
          </a:p>
        </p:txBody>
      </p:sp>
      <p:sp>
        <p:nvSpPr>
          <p:cNvPr id="24599" name="Title 20"/>
          <p:cNvSpPr txBox="1">
            <a:spLocks/>
          </p:cNvSpPr>
          <p:nvPr/>
        </p:nvSpPr>
        <p:spPr bwMode="auto">
          <a:xfrm>
            <a:off x="7003640" y="1475656"/>
            <a:ext cx="489632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21" bIns="45721" anchor="b"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GB" sz="1800" b="1" dirty="0">
                <a:solidFill>
                  <a:schemeClr val="tx1"/>
                </a:solidFill>
                <a:latin typeface="PF Paperback Light" charset="0"/>
                <a:cs typeface="PF Paperback Light" charset="0"/>
              </a:rPr>
              <a:t>A mini EU-CRIS </a:t>
            </a:r>
            <a:r>
              <a:rPr lang="hu-HU" sz="1800" b="1" dirty="0">
                <a:solidFill>
                  <a:schemeClr val="tx1"/>
                </a:solidFill>
                <a:latin typeface="PF Paperback Light" charset="0"/>
                <a:cs typeface="PF Paperback Light" charset="0"/>
              </a:rPr>
              <a:t>rendszer</a:t>
            </a:r>
            <a:endParaRPr lang="en-GB" sz="1800" b="1" dirty="0">
              <a:solidFill>
                <a:schemeClr val="tx1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45" name="Rounded Rectangle 44"/>
          <p:cNvSpPr>
            <a:spLocks/>
          </p:cNvSpPr>
          <p:nvPr/>
        </p:nvSpPr>
        <p:spPr bwMode="auto">
          <a:xfrm>
            <a:off x="585649" y="5220072"/>
            <a:ext cx="1620995" cy="7207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sz="20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Adat </a:t>
            </a:r>
            <a:r>
              <a:rPr lang="hu-HU" sz="1600" dirty="0" err="1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repozitóriumok</a:t>
            </a:r>
            <a:endParaRPr lang="en-GB" sz="1600" dirty="0">
              <a:solidFill>
                <a:srgbClr val="000000"/>
              </a:solidFill>
              <a:latin typeface="PF Paperback"/>
              <a:ea typeface="ヒラギノ角ゴ ProN W3" charset="0"/>
              <a:cs typeface="PF Paperback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68154" y="1979712"/>
            <a:ext cx="1341178" cy="1152128"/>
            <a:chOff x="2368154" y="2843808"/>
            <a:chExt cx="1341178" cy="1152128"/>
          </a:xfrm>
          <a:solidFill>
            <a:schemeClr val="bg2">
              <a:lumMod val="75000"/>
            </a:schemeClr>
          </a:solidFill>
        </p:grpSpPr>
        <p:sp>
          <p:nvSpPr>
            <p:cNvPr id="48" name="Striped Right Arrow 47"/>
            <p:cNvSpPr/>
            <p:nvPr/>
          </p:nvSpPr>
          <p:spPr bwMode="auto">
            <a:xfrm>
              <a:off x="2611152" y="2843808"/>
              <a:ext cx="1008210" cy="792088"/>
            </a:xfrm>
            <a:prstGeom prst="stripedRightArrow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5" tIns="45723" rIns="91445" bIns="4572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57" eaLnBrk="1" hangingPunct="1"/>
              <a:endParaRPr lang="en-GB" sz="3800" b="1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2368154" y="3491880"/>
              <a:ext cx="1341178" cy="504056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800" dirty="0">
                  <a:solidFill>
                    <a:srgbClr val="D8721D"/>
                  </a:solidFill>
                  <a:latin typeface="PF Paperback"/>
                  <a:ea typeface="ヒラギノ角ゴ ProN W3" charset="0"/>
                  <a:cs typeface="PF Paperback"/>
                </a:rPr>
                <a:t>Metadata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51113" y="3851920"/>
            <a:ext cx="1485194" cy="1224136"/>
            <a:chOff x="2251113" y="4716016"/>
            <a:chExt cx="1485194" cy="1224136"/>
          </a:xfrm>
          <a:solidFill>
            <a:schemeClr val="bg2">
              <a:lumMod val="75000"/>
            </a:schemeClr>
          </a:solidFill>
        </p:grpSpPr>
        <p:sp>
          <p:nvSpPr>
            <p:cNvPr id="47" name="Striped Right Arrow 46"/>
            <p:cNvSpPr/>
            <p:nvPr/>
          </p:nvSpPr>
          <p:spPr bwMode="auto">
            <a:xfrm>
              <a:off x="2656186" y="4716016"/>
              <a:ext cx="1008210" cy="792088"/>
            </a:xfrm>
            <a:prstGeom prst="stripedRightArrow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5" tIns="45723" rIns="91445" bIns="4572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57" eaLnBrk="1" hangingPunct="1"/>
              <a:endParaRPr lang="en-GB"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2251113" y="5292080"/>
              <a:ext cx="1485194" cy="648072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800" dirty="0">
                  <a:solidFill>
                    <a:srgbClr val="D8721D"/>
                  </a:solidFill>
                  <a:latin typeface="PF Paperback"/>
                  <a:ea typeface="ヒラギノ角ゴ ProN W3" charset="0"/>
                  <a:cs typeface="PF Paperback"/>
                </a:rPr>
                <a:t>Full text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96146" y="5940152"/>
            <a:ext cx="1485194" cy="1224136"/>
            <a:chOff x="2296146" y="6804248"/>
            <a:chExt cx="1485194" cy="1224136"/>
          </a:xfrm>
          <a:solidFill>
            <a:schemeClr val="bg2">
              <a:lumMod val="75000"/>
            </a:schemeClr>
          </a:solidFill>
        </p:grpSpPr>
        <p:sp>
          <p:nvSpPr>
            <p:cNvPr id="49" name="Striped Right Arrow 48"/>
            <p:cNvSpPr/>
            <p:nvPr/>
          </p:nvSpPr>
          <p:spPr bwMode="auto">
            <a:xfrm>
              <a:off x="2611152" y="6804248"/>
              <a:ext cx="1008210" cy="792088"/>
            </a:xfrm>
            <a:prstGeom prst="stripedRightArrow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5" tIns="45723" rIns="91445" bIns="4572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57" eaLnBrk="1" hangingPunct="1"/>
              <a:endParaRPr lang="en-GB"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2296146" y="7452320"/>
              <a:ext cx="1485194" cy="576064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800" dirty="0">
                  <a:solidFill>
                    <a:srgbClr val="D8721D"/>
                  </a:solidFill>
                  <a:latin typeface="PF Paperback"/>
                  <a:ea typeface="ヒラギノ角ゴ ProN W3" charset="0"/>
                  <a:cs typeface="PF Paperback"/>
                </a:rPr>
                <a:t>Usage data</a:t>
              </a:r>
            </a:p>
          </p:txBody>
        </p:sp>
      </p:grpSp>
      <p:sp>
        <p:nvSpPr>
          <p:cNvPr id="53" name="Rounded Rectangle 52"/>
          <p:cNvSpPr>
            <a:spLocks/>
          </p:cNvSpPr>
          <p:nvPr/>
        </p:nvSpPr>
        <p:spPr bwMode="auto">
          <a:xfrm>
            <a:off x="11873210" y="1475656"/>
            <a:ext cx="1619408" cy="5407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Discovery</a:t>
            </a:r>
          </a:p>
        </p:txBody>
      </p:sp>
      <p:sp>
        <p:nvSpPr>
          <p:cNvPr id="54" name="Rounded Rectangle 53"/>
          <p:cNvSpPr>
            <a:spLocks/>
          </p:cNvSpPr>
          <p:nvPr/>
        </p:nvSpPr>
        <p:spPr bwMode="auto">
          <a:xfrm>
            <a:off x="11873210" y="2123728"/>
            <a:ext cx="2016224" cy="5407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Crowdsourcing</a:t>
            </a:r>
          </a:p>
        </p:txBody>
      </p:sp>
      <p:sp>
        <p:nvSpPr>
          <p:cNvPr id="55" name="Rounded Rectangle 54"/>
          <p:cNvSpPr>
            <a:spLocks/>
          </p:cNvSpPr>
          <p:nvPr/>
        </p:nvSpPr>
        <p:spPr bwMode="auto">
          <a:xfrm>
            <a:off x="8416826" y="6804248"/>
            <a:ext cx="1620995" cy="504056"/>
          </a:xfrm>
          <a:prstGeom prst="roundRect">
            <a:avLst/>
          </a:prstGeom>
          <a:solidFill>
            <a:srgbClr val="C8EFFD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000" dirty="0" err="1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Zenodo</a:t>
            </a:r>
            <a:endParaRPr lang="en-GB" sz="2000" dirty="0">
              <a:solidFill>
                <a:srgbClr val="000000"/>
              </a:solidFill>
              <a:latin typeface="PF Paperback"/>
              <a:ea typeface="ヒラギノ角ゴ ProN W3" charset="0"/>
              <a:cs typeface="PF Paperback"/>
            </a:endParaRPr>
          </a:p>
        </p:txBody>
      </p:sp>
      <p:sp>
        <p:nvSpPr>
          <p:cNvPr id="56" name="Rounded Rectangle 55"/>
          <p:cNvSpPr>
            <a:spLocks/>
          </p:cNvSpPr>
          <p:nvPr/>
        </p:nvSpPr>
        <p:spPr bwMode="auto">
          <a:xfrm>
            <a:off x="11909986" y="4104862"/>
            <a:ext cx="1619408" cy="4671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</a:rPr>
              <a:t>APIs</a:t>
            </a:r>
          </a:p>
        </p:txBody>
      </p:sp>
      <p:sp>
        <p:nvSpPr>
          <p:cNvPr id="57" name="Striped Right Arrow 56"/>
          <p:cNvSpPr/>
          <p:nvPr/>
        </p:nvSpPr>
        <p:spPr bwMode="auto">
          <a:xfrm>
            <a:off x="10793090" y="5508104"/>
            <a:ext cx="1008210" cy="792088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5" tIns="45723" rIns="91445" bIns="45723" numCol="1" rtlCol="0" anchor="t" anchorCtr="0" compatLnSpc="1">
            <a:prstTxWarp prst="textNoShape">
              <a:avLst/>
            </a:prstTxWarp>
          </a:bodyPr>
          <a:lstStyle/>
          <a:p>
            <a:pPr algn="ctr" defTabSz="914457" eaLnBrk="1" hangingPunct="1"/>
            <a:endParaRPr lang="en-GB" sz="3800" b="1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58" name="Straight Connector 12"/>
          <p:cNvCxnSpPr>
            <a:cxnSpLocks noChangeShapeType="1"/>
          </p:cNvCxnSpPr>
          <p:nvPr/>
        </p:nvCxnSpPr>
        <p:spPr bwMode="auto">
          <a:xfrm>
            <a:off x="7192690" y="1655817"/>
            <a:ext cx="26112" cy="5400562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12"/>
          <p:cNvCxnSpPr>
            <a:cxnSpLocks noChangeShapeType="1"/>
          </p:cNvCxnSpPr>
          <p:nvPr/>
        </p:nvCxnSpPr>
        <p:spPr bwMode="auto">
          <a:xfrm>
            <a:off x="11153130" y="1655817"/>
            <a:ext cx="26112" cy="5400562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12"/>
          <p:cNvCxnSpPr>
            <a:cxnSpLocks noChangeShapeType="1"/>
          </p:cNvCxnSpPr>
          <p:nvPr/>
        </p:nvCxnSpPr>
        <p:spPr bwMode="auto">
          <a:xfrm>
            <a:off x="14393490" y="1655817"/>
            <a:ext cx="26112" cy="5400562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itle 20"/>
          <p:cNvSpPr txBox="1">
            <a:spLocks/>
          </p:cNvSpPr>
          <p:nvPr/>
        </p:nvSpPr>
        <p:spPr bwMode="auto">
          <a:xfrm>
            <a:off x="351930" y="7692975"/>
            <a:ext cx="3096344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21" bIns="45721" anchor="b"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hu-HU" sz="2800" dirty="0" err="1">
                <a:solidFill>
                  <a:srgbClr val="800000"/>
                </a:solidFill>
                <a:latin typeface="PF Paperback"/>
                <a:cs typeface="PF Paperback"/>
              </a:rPr>
              <a:t>Adsatszolgáltatók</a:t>
            </a:r>
            <a:endParaRPr lang="en-GB" sz="2800" dirty="0">
              <a:solidFill>
                <a:srgbClr val="800000"/>
              </a:solidFill>
              <a:latin typeface="PF Paperback"/>
              <a:cs typeface="PF Paperback"/>
            </a:endParaRPr>
          </a:p>
        </p:txBody>
      </p:sp>
      <p:sp>
        <p:nvSpPr>
          <p:cNvPr id="62" name="Title 20"/>
          <p:cNvSpPr txBox="1">
            <a:spLocks/>
          </p:cNvSpPr>
          <p:nvPr/>
        </p:nvSpPr>
        <p:spPr bwMode="auto">
          <a:xfrm>
            <a:off x="3736306" y="7692975"/>
            <a:ext cx="7344816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21" bIns="45721" anchor="b"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GB" sz="2800" dirty="0" err="1">
                <a:solidFill>
                  <a:srgbClr val="800000"/>
                </a:solidFill>
                <a:latin typeface="PF Paperback"/>
                <a:cs typeface="PF Paperback"/>
              </a:rPr>
              <a:t>OpenAIRE</a:t>
            </a:r>
            <a:r>
              <a:rPr lang="en-GB" sz="2800" dirty="0">
                <a:solidFill>
                  <a:srgbClr val="800000"/>
                </a:solidFill>
                <a:latin typeface="PF Paperback"/>
                <a:cs typeface="PF Paperback"/>
              </a:rPr>
              <a:t> Platform</a:t>
            </a:r>
          </a:p>
        </p:txBody>
      </p:sp>
      <p:sp>
        <p:nvSpPr>
          <p:cNvPr id="63" name="Title 20"/>
          <p:cNvSpPr txBox="1">
            <a:spLocks/>
          </p:cNvSpPr>
          <p:nvPr/>
        </p:nvSpPr>
        <p:spPr bwMode="auto">
          <a:xfrm>
            <a:off x="11585178" y="7692975"/>
            <a:ext cx="3096344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21" bIns="45721" anchor="b"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hu-HU" sz="2800" dirty="0">
                <a:solidFill>
                  <a:srgbClr val="800000"/>
                </a:solidFill>
                <a:latin typeface="PF Paperback"/>
                <a:cs typeface="PF Paperback"/>
              </a:rPr>
              <a:t>Szolgáltatások</a:t>
            </a:r>
            <a:endParaRPr lang="en-GB" sz="2800" dirty="0">
              <a:solidFill>
                <a:srgbClr val="800000"/>
              </a:solidFill>
              <a:latin typeface="PF Paperback"/>
              <a:cs typeface="PF Paperback"/>
            </a:endParaRPr>
          </a:p>
        </p:txBody>
      </p:sp>
      <p:sp>
        <p:nvSpPr>
          <p:cNvPr id="64" name="Striped Right Arrow 63"/>
          <p:cNvSpPr/>
          <p:nvPr/>
        </p:nvSpPr>
        <p:spPr bwMode="auto">
          <a:xfrm>
            <a:off x="6832650" y="3788296"/>
            <a:ext cx="1008210" cy="792088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5" tIns="45723" rIns="91445" bIns="45723" numCol="1" rtlCol="0" anchor="t" anchorCtr="0" compatLnSpc="1">
            <a:prstTxWarp prst="textNoShape">
              <a:avLst/>
            </a:prstTxWarp>
          </a:bodyPr>
          <a:lstStyle/>
          <a:p>
            <a:pPr algn="ctr" defTabSz="914457" eaLnBrk="1" hangingPunct="1"/>
            <a:endParaRPr lang="en-GB" sz="3800" b="1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65" name="Striped Right Arrow 64"/>
          <p:cNvSpPr/>
          <p:nvPr/>
        </p:nvSpPr>
        <p:spPr bwMode="auto">
          <a:xfrm>
            <a:off x="10793090" y="2843808"/>
            <a:ext cx="1008210" cy="792088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5" tIns="45723" rIns="91445" bIns="45723" numCol="1" rtlCol="0" anchor="t" anchorCtr="0" compatLnSpc="1">
            <a:prstTxWarp prst="textNoShape">
              <a:avLst/>
            </a:prstTxWarp>
          </a:bodyPr>
          <a:lstStyle/>
          <a:p>
            <a:pPr algn="ctr" defTabSz="914457" eaLnBrk="1" hangingPunct="1"/>
            <a:endParaRPr lang="en-GB" sz="3800" b="1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0" name="Striped Right Arrow 69"/>
          <p:cNvSpPr/>
          <p:nvPr/>
        </p:nvSpPr>
        <p:spPr bwMode="auto">
          <a:xfrm>
            <a:off x="13817426" y="5436096"/>
            <a:ext cx="1008210" cy="792088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5" tIns="45723" rIns="91445" bIns="45723" numCol="1" rtlCol="0" anchor="t" anchorCtr="0" compatLnSpc="1">
            <a:prstTxWarp prst="textNoShape">
              <a:avLst/>
            </a:prstTxWarp>
          </a:bodyPr>
          <a:lstStyle/>
          <a:p>
            <a:pPr algn="ctr" defTabSz="914457" eaLnBrk="1" hangingPunct="1"/>
            <a:endParaRPr lang="en-GB" sz="3800" b="1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Graphic spid="15" grpId="0">
        <p:bldAsOne/>
      </p:bldGraphic>
      <p:bldP spid="34" grpId="0" animBg="1"/>
      <p:bldP spid="35" grpId="0" animBg="1"/>
      <p:bldP spid="36" grpId="0" animBg="1"/>
      <p:bldP spid="37" grpId="0" animBg="1"/>
      <p:bldP spid="39" grpId="0" animBg="1"/>
      <p:bldGraphic spid="40" grpId="0">
        <p:bldAsOne/>
      </p:bldGraphic>
      <p:bldP spid="41" grpId="0" animBg="1"/>
      <p:bldP spid="44" grpId="0" animBg="1"/>
      <p:bldP spid="24599" grpId="0"/>
      <p:bldP spid="45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1" grpId="0"/>
      <p:bldP spid="62" grpId="0"/>
      <p:bldP spid="63" grpId="0"/>
      <p:bldP spid="64" grpId="0" animBg="1"/>
      <p:bldP spid="65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0"/>
          <p:cNvSpPr>
            <a:spLocks noGrp="1"/>
          </p:cNvSpPr>
          <p:nvPr>
            <p:ph type="title"/>
          </p:nvPr>
        </p:nvSpPr>
        <p:spPr bwMode="auto">
          <a:xfrm>
            <a:off x="2799037" y="455613"/>
            <a:ext cx="1231544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sz="4400" dirty="0"/>
              <a:t>Európa-szintű integrált kutatási információs rendszer kiépítése</a:t>
            </a:r>
            <a:endParaRPr lang="en-GB" sz="4400" b="1" dirty="0">
              <a:latin typeface="PF Paperback Light" charset="0"/>
              <a:ea typeface="ヒラギノ角ゴ ProN W3" charset="0"/>
              <a:cs typeface="PF Paperback Light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>
          <a:xfrm>
            <a:off x="2079828" y="2411413"/>
            <a:ext cx="5977522" cy="5400675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11.5 mi</a:t>
            </a:r>
            <a:r>
              <a:rPr lang="hu-HU" sz="3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llió</a:t>
            </a:r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 </a:t>
            </a:r>
            <a:r>
              <a:rPr lang="en-GB" sz="3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publi</a:t>
            </a:r>
            <a:r>
              <a:rPr lang="hu-HU" sz="3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káció</a:t>
            </a:r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 </a:t>
            </a:r>
          </a:p>
          <a:p>
            <a:pPr algn="ctr">
              <a:defRPr/>
            </a:pPr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7 mi</a:t>
            </a:r>
            <a:r>
              <a:rPr lang="hu-HU" sz="3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llió</a:t>
            </a:r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 </a:t>
            </a:r>
            <a:r>
              <a:rPr lang="hu-H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szerző</a:t>
            </a:r>
            <a:endParaRPr lang="en-GB" sz="3600" b="0" dirty="0">
              <a:solidFill>
                <a:schemeClr val="tx1">
                  <a:lumMod val="65000"/>
                  <a:lumOff val="35000"/>
                </a:schemeClr>
              </a:solidFill>
              <a:latin typeface="PF Paperback"/>
              <a:cs typeface="PF Paperback"/>
            </a:endParaRPr>
          </a:p>
          <a:p>
            <a:pPr algn="ctr">
              <a:defRPr/>
            </a:pPr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590+ </a:t>
            </a:r>
            <a:r>
              <a:rPr lang="hu-H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adatszolgáltató</a:t>
            </a:r>
            <a:endParaRPr lang="en-GB" sz="3600" b="0" dirty="0">
              <a:solidFill>
                <a:schemeClr val="tx1">
                  <a:lumMod val="65000"/>
                  <a:lumOff val="35000"/>
                </a:schemeClr>
              </a:solidFill>
              <a:latin typeface="PF Paperback"/>
              <a:cs typeface="PF Paperback"/>
            </a:endParaRPr>
          </a:p>
          <a:p>
            <a:pPr algn="ctr">
              <a:defRPr/>
            </a:pPr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130</a:t>
            </a:r>
            <a:r>
              <a:rPr lang="hu-H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000</a:t>
            </a:r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 </a:t>
            </a:r>
            <a:r>
              <a:rPr lang="en-GB" sz="3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publi</a:t>
            </a:r>
            <a:r>
              <a:rPr lang="hu-HU" sz="3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káció</a:t>
            </a:r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 </a:t>
            </a:r>
            <a:r>
              <a:rPr lang="hu-H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összekapcsolása projektekkel</a:t>
            </a:r>
            <a:endParaRPr lang="en-GB" sz="3600" b="0" dirty="0">
              <a:solidFill>
                <a:schemeClr val="tx1">
                  <a:lumMod val="65000"/>
                  <a:lumOff val="35000"/>
                </a:schemeClr>
              </a:solidFill>
              <a:latin typeface="PF Paperback"/>
              <a:cs typeface="PF Paperback"/>
            </a:endParaRPr>
          </a:p>
          <a:p>
            <a:pPr algn="ctr">
              <a:defRPr/>
            </a:pPr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5</a:t>
            </a:r>
            <a:r>
              <a:rPr lang="hu-H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50000 adathalmaz kapcsolódása publikációkhoz</a:t>
            </a:r>
            <a:endParaRPr lang="en-GB" sz="3600" b="0" dirty="0">
              <a:solidFill>
                <a:schemeClr val="tx1">
                  <a:lumMod val="65000"/>
                  <a:lumOff val="35000"/>
                </a:schemeClr>
              </a:solidFill>
              <a:latin typeface="PF Paperback"/>
              <a:cs typeface="PF Paperback"/>
            </a:endParaRPr>
          </a:p>
          <a:p>
            <a:pPr algn="ctr">
              <a:defRPr/>
            </a:pPr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33</a:t>
            </a:r>
            <a:r>
              <a:rPr lang="hu-H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000</a:t>
            </a:r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 </a:t>
            </a:r>
            <a:r>
              <a:rPr lang="hu-H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Paperback"/>
                <a:cs typeface="PF Paperback"/>
              </a:rPr>
              <a:t>szervezet</a:t>
            </a:r>
            <a:endParaRPr lang="en-GB" sz="3600" b="0" dirty="0">
              <a:solidFill>
                <a:schemeClr val="tx1">
                  <a:lumMod val="65000"/>
                  <a:lumOff val="35000"/>
                </a:schemeClr>
              </a:solidFill>
              <a:latin typeface="PF Paperback"/>
              <a:cs typeface="PF Paperback"/>
            </a:endParaRPr>
          </a:p>
          <a:p>
            <a:pPr>
              <a:defRPr/>
            </a:pPr>
            <a:endParaRPr lang="en-GB" sz="3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Placeholder 18" descr="Screen Shot 2015-03-19 at 2.18.18 PM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1" r="17201"/>
          <a:stretch>
            <a:fillRect/>
          </a:stretch>
        </p:blipFill>
        <p:spPr>
          <a:xfrm>
            <a:off x="8689237" y="3563938"/>
            <a:ext cx="2908584" cy="3095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Placeholder 20" descr="Screen Shot 2015-03-19 at 2.21.40 PM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14754"/>
          <a:stretch>
            <a:fillRect/>
          </a:stretch>
        </p:blipFill>
        <p:spPr>
          <a:xfrm>
            <a:off x="12016962" y="3600451"/>
            <a:ext cx="2908584" cy="3095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5" name="Footer Placeholder 22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25606" name="Slide Number Placeholder 32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42D466C6-5E5C-634C-BB60-98F5A00650BE}" type="slidenum">
              <a:rPr lang="en-GB" sz="16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13</a:t>
            </a:fld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/>
              <a:t>1. </a:t>
            </a:r>
            <a:r>
              <a:rPr lang="hu-HU" sz="6600" dirty="0"/>
              <a:t>Nyitottság</a:t>
            </a:r>
            <a:endParaRPr lang="en-GB" sz="6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Lokális/regionális támogatás</a:t>
            </a:r>
            <a:endParaRPr lang="en-GB" dirty="0"/>
          </a:p>
          <a:p>
            <a:r>
              <a:rPr lang="hu-HU" dirty="0"/>
              <a:t>Különböző módszerek, gondolkodásmódok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6" y="3635896"/>
            <a:ext cx="8136904" cy="482453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856986" y="3347864"/>
            <a:ext cx="5904656" cy="52565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3965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900" b="1" kern="1200">
                <a:solidFill>
                  <a:srgbClr val="595959"/>
                </a:solidFill>
                <a:latin typeface="PF Paperback"/>
                <a:ea typeface="+mn-ea"/>
                <a:cs typeface="PF Paperback"/>
                <a:sym typeface="Gill Sans" charset="0"/>
              </a:defRPr>
            </a:lvl1pPr>
            <a:lvl2pPr marL="802304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b="1" kern="1200">
                <a:solidFill>
                  <a:srgbClr val="7F7F7F"/>
                </a:solidFill>
                <a:latin typeface="PF Paperback"/>
                <a:ea typeface="+mn-ea"/>
                <a:cs typeface="PF Paperback"/>
                <a:sym typeface="Gill Sans" charset="0"/>
              </a:defRPr>
            </a:lvl2pPr>
            <a:lvl3pPr marL="1542238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000" b="1" kern="1200">
                <a:solidFill>
                  <a:srgbClr val="7D7D7D"/>
                </a:solidFill>
                <a:latin typeface="PF Paperback"/>
                <a:ea typeface="+mn-ea"/>
                <a:cs typeface="PF Paperback"/>
                <a:sym typeface="Gill Sans" charset="0"/>
              </a:defRPr>
            </a:lvl3pPr>
            <a:lvl4pPr marL="19391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ＭＳ Ｐゴシック" charset="0"/>
                <a:cs typeface="Arial"/>
                <a:sym typeface="Gill Sans" charset="0"/>
              </a:defRPr>
            </a:lvl4pPr>
            <a:lvl5pPr marL="23360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Arial" charset="0"/>
                <a:cs typeface="Arial"/>
                <a:sym typeface="Gill Sans" charset="0"/>
              </a:defRPr>
            </a:lvl5pPr>
            <a:lvl6pPr marL="2245319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400" b="0" dirty="0">
                <a:solidFill>
                  <a:srgbClr val="08A1D9"/>
                </a:solidFill>
              </a:rPr>
              <a:t>Támogatási hálózat</a:t>
            </a:r>
            <a:endParaRPr lang="en-GB" sz="4400" b="0" dirty="0">
              <a:solidFill>
                <a:srgbClr val="08A1D9"/>
              </a:solidFill>
            </a:endParaRPr>
          </a:p>
          <a:p>
            <a:r>
              <a:rPr lang="en-GB" sz="3600" dirty="0"/>
              <a:t>33 </a:t>
            </a:r>
            <a:r>
              <a:rPr lang="hu-HU" sz="3600" dirty="0" err="1"/>
              <a:t>helpdesk</a:t>
            </a:r>
            <a:r>
              <a:rPr lang="hu-HU" sz="3600" dirty="0"/>
              <a:t> pont</a:t>
            </a:r>
            <a:endParaRPr lang="en-GB" sz="3600" dirty="0"/>
          </a:p>
          <a:p>
            <a:pPr lvl="1"/>
            <a:r>
              <a:rPr lang="hu-HU" sz="3200" dirty="0"/>
              <a:t>Irányelvek összehangolása</a:t>
            </a:r>
            <a:endParaRPr lang="en-GB" sz="3200" dirty="0"/>
          </a:p>
          <a:p>
            <a:pPr lvl="1"/>
            <a:r>
              <a:rPr lang="hu-HU" sz="3200" dirty="0"/>
              <a:t>Technikai segítségnyújtás</a:t>
            </a:r>
            <a:endParaRPr lang="en-GB" sz="3200" dirty="0"/>
          </a:p>
          <a:p>
            <a:pPr lvl="1"/>
            <a:r>
              <a:rPr lang="hu-HU" sz="3200" dirty="0"/>
              <a:t>Oktatás</a:t>
            </a:r>
            <a:endParaRPr lang="en-GB" sz="3200" dirty="0"/>
          </a:p>
          <a:p>
            <a:r>
              <a:rPr lang="hu-HU" sz="3600" dirty="0"/>
              <a:t>Nemzetközi közösség megszólítása a COAR keresztül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447311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2. </a:t>
            </a:r>
            <a:r>
              <a:rPr lang="en-GB" sz="6600" dirty="0" err="1"/>
              <a:t>Interoperabili</a:t>
            </a:r>
            <a:r>
              <a:rPr lang="hu-HU" sz="6600" dirty="0"/>
              <a:t>tás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648074" y="2268543"/>
            <a:ext cx="13826801" cy="6048375"/>
          </a:xfrm>
        </p:spPr>
        <p:txBody>
          <a:bodyPr>
            <a:normAutofit fontScale="92500" lnSpcReduction="10000"/>
          </a:bodyPr>
          <a:lstStyle/>
          <a:p>
            <a:r>
              <a:rPr lang="hu-HU" sz="3900" b="0" dirty="0"/>
              <a:t>Irányelvek és szabványok</a:t>
            </a:r>
            <a:endParaRPr lang="en-GB" sz="3900" b="0" dirty="0"/>
          </a:p>
          <a:p>
            <a:pPr lvl="1"/>
            <a:r>
              <a:rPr lang="en-GB" sz="3200" b="0" dirty="0" err="1"/>
              <a:t>OpenAIRE</a:t>
            </a:r>
            <a:r>
              <a:rPr lang="en-GB" sz="3200" b="0" dirty="0"/>
              <a:t> </a:t>
            </a:r>
            <a:r>
              <a:rPr lang="hu-HU" sz="3200" b="0" dirty="0"/>
              <a:t>útmutatók</a:t>
            </a:r>
            <a:r>
              <a:rPr lang="en-GB" sz="3200" b="0" dirty="0"/>
              <a:t> </a:t>
            </a:r>
            <a:endParaRPr lang="hu-HU" sz="3200" b="0" dirty="0"/>
          </a:p>
          <a:p>
            <a:pPr lvl="1"/>
            <a:r>
              <a:rPr lang="en-GB" sz="3200" b="0" dirty="0">
                <a:solidFill>
                  <a:srgbClr val="800000"/>
                </a:solidFill>
              </a:rPr>
              <a:t>Glob</a:t>
            </a:r>
            <a:r>
              <a:rPr lang="hu-HU" sz="3200" b="0" dirty="0" err="1">
                <a:solidFill>
                  <a:srgbClr val="800000"/>
                </a:solidFill>
              </a:rPr>
              <a:t>ális</a:t>
            </a:r>
            <a:r>
              <a:rPr lang="hu-HU" sz="3200" b="0" dirty="0">
                <a:solidFill>
                  <a:srgbClr val="800000"/>
                </a:solidFill>
              </a:rPr>
              <a:t> összehangolás és </a:t>
            </a:r>
            <a:r>
              <a:rPr lang="en-GB" sz="3200" b="0" dirty="0">
                <a:solidFill>
                  <a:srgbClr val="800000"/>
                </a:solidFill>
              </a:rPr>
              <a:t>ad</a:t>
            </a:r>
            <a:r>
              <a:rPr lang="hu-HU" sz="3200" b="0" dirty="0" err="1">
                <a:solidFill>
                  <a:srgbClr val="800000"/>
                </a:solidFill>
              </a:rPr>
              <a:t>aptáció</a:t>
            </a:r>
            <a:r>
              <a:rPr lang="en-GB" sz="3200" b="0" dirty="0"/>
              <a:t> </a:t>
            </a:r>
          </a:p>
          <a:p>
            <a:r>
              <a:rPr lang="hu-HU" sz="3900" b="0" dirty="0"/>
              <a:t>Azonosító sémák</a:t>
            </a:r>
            <a:endParaRPr lang="en-GB" sz="3900" b="0" dirty="0"/>
          </a:p>
          <a:p>
            <a:pPr lvl="1"/>
            <a:r>
              <a:rPr lang="hu-HU" sz="3300" b="0" dirty="0"/>
              <a:t>Együttműködés meglévő e-infrastruktúrákkal</a:t>
            </a:r>
            <a:endParaRPr lang="en-GB" sz="3300" b="0" dirty="0"/>
          </a:p>
          <a:p>
            <a:r>
              <a:rPr lang="hu-HU" sz="3900" b="0" dirty="0"/>
              <a:t>Egységesített szótár</a:t>
            </a:r>
            <a:endParaRPr lang="en-GB" sz="3900" b="0" dirty="0"/>
          </a:p>
          <a:p>
            <a:pPr lvl="1"/>
            <a:r>
              <a:rPr lang="en-GB" sz="3200" b="0" dirty="0" err="1"/>
              <a:t>Interdis</a:t>
            </a:r>
            <a:r>
              <a:rPr lang="hu-HU" sz="3200" b="0" dirty="0"/>
              <a:t>z</a:t>
            </a:r>
            <a:r>
              <a:rPr lang="en-GB" sz="3200" b="0" dirty="0" err="1"/>
              <a:t>cip</a:t>
            </a:r>
            <a:r>
              <a:rPr lang="hu-HU" sz="3200" b="0" dirty="0" err="1"/>
              <a:t>lináris</a:t>
            </a:r>
            <a:r>
              <a:rPr lang="hu-HU" sz="3200" b="0" dirty="0"/>
              <a:t> kategorizálás</a:t>
            </a:r>
          </a:p>
          <a:p>
            <a:pPr lvl="1"/>
            <a:r>
              <a:rPr lang="hu-HU" sz="3200" b="0" dirty="0"/>
              <a:t>Többnyelvűség</a:t>
            </a:r>
            <a:r>
              <a:rPr lang="en-GB" sz="3200" b="0" dirty="0"/>
              <a:t> (e.g., EUROVOC) </a:t>
            </a:r>
          </a:p>
          <a:p>
            <a:r>
              <a:rPr lang="hu-HU" sz="3700" b="0" dirty="0"/>
              <a:t>Kapcsolódás más területekkel</a:t>
            </a:r>
            <a:endParaRPr lang="en-GB" sz="3700" b="0" dirty="0"/>
          </a:p>
          <a:p>
            <a:pPr lvl="1"/>
            <a:r>
              <a:rPr lang="hu-HU" sz="3200" b="0" dirty="0"/>
              <a:t>Adatmodellek feltérképezése </a:t>
            </a:r>
            <a:r>
              <a:rPr lang="en-GB" sz="3200" b="0" dirty="0"/>
              <a:t>(DCAT, LOM, …)</a:t>
            </a:r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D4AEA9A-7120-6C4C-8C98-C506EB8CB8FC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41362" y="1115616"/>
            <a:ext cx="2376264" cy="33481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5138" y="3059832"/>
            <a:ext cx="2408892" cy="33957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6538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3. </a:t>
            </a:r>
            <a:r>
              <a:rPr lang="hu-HU" sz="5400" dirty="0"/>
              <a:t>Szolgáltatás központú i</a:t>
            </a:r>
            <a:r>
              <a:rPr lang="en-GB" sz="5400" dirty="0" err="1"/>
              <a:t>nfrastr</a:t>
            </a:r>
            <a:r>
              <a:rPr lang="hu-HU" sz="5400" dirty="0" err="1"/>
              <a:t>uktúra</a:t>
            </a:r>
            <a:endParaRPr lang="en-GB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hu-HU" sz="3600" b="0" dirty="0"/>
              <a:t>Támogatás és oktatás</a:t>
            </a:r>
            <a:endParaRPr lang="en-GB" sz="3200" b="0" dirty="0"/>
          </a:p>
          <a:p>
            <a:r>
              <a:rPr lang="hu-HU" sz="3600" b="0" dirty="0"/>
              <a:t>Kutatási eredmények megosztása</a:t>
            </a:r>
            <a:endParaRPr lang="en-US" sz="3600" b="0" dirty="0"/>
          </a:p>
          <a:p>
            <a:pPr lvl="1"/>
            <a:r>
              <a:rPr lang="en-US" sz="3200" b="0" dirty="0"/>
              <a:t>OA Publishing &amp; Depositing</a:t>
            </a:r>
          </a:p>
          <a:p>
            <a:pPr lvl="1"/>
            <a:r>
              <a:rPr lang="en-US" sz="3200" b="0" dirty="0"/>
              <a:t>Validating and Registering</a:t>
            </a:r>
            <a:endParaRPr lang="el-GR" sz="3200" b="0" dirty="0"/>
          </a:p>
          <a:p>
            <a:r>
              <a:rPr lang="hu-HU" sz="3600" b="0" dirty="0"/>
              <a:t>Tudásfeltárás</a:t>
            </a:r>
            <a:r>
              <a:rPr lang="el-GR" sz="3600" b="0" dirty="0"/>
              <a:t> &amp; </a:t>
            </a:r>
            <a:r>
              <a:rPr lang="en-GB" sz="3600" b="0" dirty="0"/>
              <a:t>Crowdsourcing</a:t>
            </a:r>
          </a:p>
          <a:p>
            <a:r>
              <a:rPr lang="en-GB" sz="3600" b="0" dirty="0"/>
              <a:t>Reporting &amp; Monitoring</a:t>
            </a:r>
          </a:p>
          <a:p>
            <a:r>
              <a:rPr lang="hu-HU" sz="3600" b="0" dirty="0"/>
              <a:t>Analitikai eszközök</a:t>
            </a:r>
            <a:endParaRPr lang="en-GB" sz="36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8088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H2020 DATA</a:t>
            </a:r>
            <a:r>
              <a:rPr lang="hu-HU" dirty="0"/>
              <a:t> </a:t>
            </a:r>
            <a:r>
              <a:rPr lang="en-GB" dirty="0"/>
              <a:t>Pilot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Kutatási adatkezelés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6201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/>
              <a:t>RDM – Research Data Management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4000" b="0" dirty="0" err="1"/>
              <a:t>Horizon</a:t>
            </a:r>
            <a:r>
              <a:rPr lang="hu-HU" sz="4000" b="0" dirty="0"/>
              <a:t> 2020 </a:t>
            </a:r>
            <a:r>
              <a:rPr lang="hu-HU" sz="4000" dirty="0"/>
              <a:t>cél</a:t>
            </a:r>
            <a:r>
              <a:rPr lang="hu-HU" sz="4000" b="0" dirty="0"/>
              <a:t>: </a:t>
            </a:r>
          </a:p>
          <a:p>
            <a:r>
              <a:rPr lang="hu-HU" sz="4000" b="0" dirty="0"/>
              <a:t>a kutatási adatok biztonságos megosztását és az adatok minőségének biztosítását. </a:t>
            </a:r>
          </a:p>
          <a:p>
            <a:r>
              <a:rPr lang="hu-HU" sz="4000" b="0" dirty="0"/>
              <a:t> a kutatási adatok kezelését szabályzó politika kidolgozása</a:t>
            </a:r>
          </a:p>
          <a:p>
            <a:pPr marL="0" indent="0">
              <a:buNone/>
            </a:pPr>
            <a:endParaRPr lang="hu-HU" sz="4000" b="0" dirty="0"/>
          </a:p>
          <a:p>
            <a:pPr marL="0" indent="0">
              <a:buNone/>
            </a:pPr>
            <a:r>
              <a:rPr lang="hu-HU" sz="4000" dirty="0"/>
              <a:t>Követelmény</a:t>
            </a:r>
            <a:r>
              <a:rPr lang="hu-HU" sz="4000" b="0" dirty="0"/>
              <a:t>: kutatási adatkezelési terv (</a:t>
            </a:r>
            <a:r>
              <a:rPr lang="hu-HU" sz="4000" dirty="0" err="1"/>
              <a:t>DMP-Data</a:t>
            </a:r>
            <a:r>
              <a:rPr lang="hu-HU" sz="4000" dirty="0"/>
              <a:t> Management </a:t>
            </a:r>
            <a:r>
              <a:rPr lang="hu-HU" sz="4000" dirty="0" err="1"/>
              <a:t>Plan</a:t>
            </a:r>
            <a:r>
              <a:rPr lang="hu-HU" sz="4000" b="0" dirty="0"/>
              <a:t>) 6 hónappal a szerződés aláírása után.</a:t>
            </a:r>
          </a:p>
          <a:p>
            <a:pPr marL="0" indent="0">
              <a:buNone/>
            </a:pPr>
            <a:r>
              <a:rPr lang="hu-HU" sz="4000" b="0" dirty="0"/>
              <a:t>DMP tartalmazza:  </a:t>
            </a:r>
          </a:p>
          <a:p>
            <a:pPr marL="457200" indent="-457200"/>
            <a:r>
              <a:rPr lang="hu-HU" sz="4000" b="0" dirty="0"/>
              <a:t>hogyan kezelik a kutatáshoz kapcsolódó tudományos adatokat a projekt ideje alatt, illetve a projekt zárása után, </a:t>
            </a:r>
          </a:p>
          <a:p>
            <a:pPr marL="457200" indent="-457200"/>
            <a:r>
              <a:rPr lang="hu-HU" sz="4000" b="0" dirty="0"/>
              <a:t>milyen típusú adatokat fognak gyűjteni, létrehozni és feldolgozni, </a:t>
            </a:r>
          </a:p>
          <a:p>
            <a:pPr marL="457200" indent="-457200"/>
            <a:r>
              <a:rPr lang="hu-HU" sz="4000" b="0" dirty="0"/>
              <a:t>milyen módszert és szabványokat fognak használni, </a:t>
            </a:r>
          </a:p>
          <a:p>
            <a:pPr marL="457200" indent="-457200"/>
            <a:r>
              <a:rPr lang="hu-HU" sz="4000" b="0" dirty="0"/>
              <a:t>hogyan gondoskodnak az adatok archiválásáról, </a:t>
            </a:r>
          </a:p>
          <a:p>
            <a:pPr marL="457200" indent="-457200"/>
            <a:r>
              <a:rPr lang="hu-HU" sz="4000" b="0" dirty="0"/>
              <a:t>milyen mértékben kívánják az adatokat megosztani és nyíltan hozzáférhetővé tenni. 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7833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/>
              <a:t>Érintett tudományterületek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2800202" y="2483768"/>
            <a:ext cx="12675194" cy="604837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defRPr/>
            </a:pPr>
            <a:r>
              <a:rPr lang="en-US" sz="3200" b="0" dirty="0"/>
              <a:t>Future &amp; Emerging Technologies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3200" b="0" dirty="0"/>
              <a:t>Research infrastructures 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3200" b="0" dirty="0"/>
              <a:t>Leadership in enabling and industrial technologies</a:t>
            </a:r>
            <a:r>
              <a:rPr lang="nl-NL" sz="3200" b="0" dirty="0"/>
              <a:t> – Information &amp; Communication Technologies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nl-NL" sz="3200" b="0" dirty="0"/>
              <a:t>Nanotechnologies, Advanced Materials, Advanced Manufacturing &amp; Processing, &amp; Biotechnology – 'nanosafety' &amp; 'modelling' topics </a:t>
            </a:r>
            <a:r>
              <a:rPr lang="nl-NL" sz="3200" b="0" dirty="0">
                <a:solidFill>
                  <a:srgbClr val="D8721D"/>
                </a:solidFill>
              </a:rPr>
              <a:t>(</a:t>
            </a:r>
            <a:r>
              <a:rPr lang="hu-HU" sz="3200" b="0" dirty="0">
                <a:solidFill>
                  <a:srgbClr val="D8721D"/>
                </a:solidFill>
              </a:rPr>
              <a:t>új</a:t>
            </a:r>
            <a:r>
              <a:rPr lang="nl-NL" sz="3200" b="0" dirty="0">
                <a:solidFill>
                  <a:srgbClr val="D8721D"/>
                </a:solidFill>
              </a:rPr>
              <a:t> </a:t>
            </a:r>
            <a:r>
              <a:rPr lang="hu-HU" sz="3200" b="0" dirty="0">
                <a:solidFill>
                  <a:srgbClr val="D8721D"/>
                </a:solidFill>
              </a:rPr>
              <a:t>2015-ben</a:t>
            </a:r>
            <a:r>
              <a:rPr lang="nl-NL" sz="3200" b="0" dirty="0">
                <a:solidFill>
                  <a:srgbClr val="D8721D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nl-NL" sz="3200" b="0" dirty="0"/>
              <a:t>Societal Challenge: Food security, sustainable agriculture &amp; forestry, marine &amp; maritime &amp; inland water research &amp; the bioeconomy</a:t>
            </a:r>
            <a:r>
              <a:rPr lang="en-US" sz="3200" b="0" dirty="0"/>
              <a:t> –selected topics as specified in the work </a:t>
            </a:r>
            <a:r>
              <a:rPr lang="en-US" sz="3200" b="0" dirty="0" err="1"/>
              <a:t>programme</a:t>
            </a:r>
            <a:r>
              <a:rPr lang="en-US" sz="3200" b="0" dirty="0"/>
              <a:t> </a:t>
            </a:r>
            <a:r>
              <a:rPr lang="nl-NL" sz="3200" b="0" dirty="0">
                <a:solidFill>
                  <a:srgbClr val="D8721D"/>
                </a:solidFill>
              </a:rPr>
              <a:t>(</a:t>
            </a:r>
            <a:r>
              <a:rPr lang="hu-HU" sz="3200" b="0" dirty="0">
                <a:solidFill>
                  <a:srgbClr val="D8721D"/>
                </a:solidFill>
              </a:rPr>
              <a:t>új</a:t>
            </a:r>
            <a:r>
              <a:rPr lang="nl-NL" sz="3200" b="0" dirty="0">
                <a:solidFill>
                  <a:srgbClr val="D8721D"/>
                </a:solidFill>
              </a:rPr>
              <a:t> </a:t>
            </a:r>
            <a:r>
              <a:rPr lang="hu-HU" sz="3200" b="0" dirty="0">
                <a:solidFill>
                  <a:srgbClr val="D8721D"/>
                </a:solidFill>
              </a:rPr>
              <a:t>2015-ben</a:t>
            </a:r>
            <a:r>
              <a:rPr lang="nl-NL" sz="3200" b="0" dirty="0">
                <a:solidFill>
                  <a:srgbClr val="D8721D"/>
                </a:solidFill>
              </a:rPr>
              <a:t>)</a:t>
            </a:r>
            <a:endParaRPr lang="en-US" sz="3200" b="0" dirty="0">
              <a:solidFill>
                <a:srgbClr val="D8721D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3200" b="0" dirty="0"/>
              <a:t>Societal Challenge: Climate Action, Environment, Resource Efficiency and Raw materials – except raw materials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3200" b="0" dirty="0"/>
              <a:t>Societal Challenge: Europe in a changing world – inclusive, innovative &amp; reflective Societies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3200" b="0" dirty="0"/>
              <a:t>Science with &amp; for Society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nl-NL" sz="3200" b="0" dirty="0"/>
              <a:t>Cross-cutting activities - focus areas – part Smart &amp; Sustainable Cities</a:t>
            </a:r>
            <a:endParaRPr lang="en-US" sz="3200" b="0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9589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OpenAIRE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sz="6000" dirty="0"/>
              <a:t>Nyílt tudományos kutatás</a:t>
            </a:r>
            <a:endParaRPr lang="en-GB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Nyílt tudomány</a:t>
            </a:r>
            <a:endParaRPr lang="en-GB" dirty="0"/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30A0E4E-93C7-974F-9CD6-534DEEE0329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1" name="Text Placeholder 9"/>
          <p:cNvSpPr txBox="1">
            <a:spLocks/>
          </p:cNvSpPr>
          <p:nvPr/>
        </p:nvSpPr>
        <p:spPr bwMode="auto">
          <a:xfrm>
            <a:off x="11873210" y="251520"/>
            <a:ext cx="417646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360" tIns="45360" rIns="45360" bIns="45360" numCol="1" anchor="t" anchorCtr="0" compatLnSpc="1">
            <a:prstTxWarp prst="textNoShape">
              <a:avLst/>
            </a:prstTxWarp>
            <a:noAutofit/>
          </a:bodyPr>
          <a:lstStyle>
            <a:lvl1pPr marL="238140" indent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None/>
              <a:defRPr sz="7900" b="1" kern="1200" baseline="0">
                <a:solidFill>
                  <a:srgbClr val="646464"/>
                </a:solidFill>
                <a:latin typeface="PF Paperback Light"/>
                <a:ea typeface="+mn-ea"/>
                <a:cs typeface="PF Paperback Light"/>
                <a:sym typeface="Gill Sans" charset="0"/>
              </a:defRPr>
            </a:lvl1pPr>
            <a:lvl2pPr marL="802304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b="1" kern="1200">
                <a:solidFill>
                  <a:srgbClr val="7F7F7F"/>
                </a:solidFill>
                <a:latin typeface="PF Paperback"/>
                <a:ea typeface="+mn-ea"/>
                <a:cs typeface="PF Paperback"/>
                <a:sym typeface="Gill Sans" charset="0"/>
              </a:defRPr>
            </a:lvl2pPr>
            <a:lvl3pPr marL="1542238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000" b="1" kern="1200">
                <a:solidFill>
                  <a:srgbClr val="7D7D7D"/>
                </a:solidFill>
                <a:latin typeface="PF Paperback"/>
                <a:ea typeface="+mn-ea"/>
                <a:cs typeface="PF Paperback"/>
                <a:sym typeface="Gill Sans" charset="0"/>
              </a:defRPr>
            </a:lvl3pPr>
            <a:lvl4pPr marL="19391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ＭＳ Ｐゴシック" charset="0"/>
                <a:cs typeface="Arial"/>
                <a:sym typeface="Gill Sans" charset="0"/>
              </a:defRPr>
            </a:lvl4pPr>
            <a:lvl5pPr marL="23360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Arial" charset="0"/>
                <a:cs typeface="Arial"/>
                <a:sym typeface="Gill Sans" charset="0"/>
              </a:defRPr>
            </a:lvl5pPr>
            <a:lvl6pPr marL="2245319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800" b="0" dirty="0">
                <a:solidFill>
                  <a:schemeClr val="accent3"/>
                </a:solidFill>
                <a:latin typeface="PF Paperback"/>
                <a:cs typeface="PF Paperback"/>
              </a:rPr>
              <a:t>Kutatás új kontextusban</a:t>
            </a:r>
            <a:endParaRPr lang="en-GB" sz="4800" b="0" dirty="0">
              <a:solidFill>
                <a:schemeClr val="accent3"/>
              </a:solidFill>
              <a:latin typeface="PF Paperback"/>
              <a:cs typeface="PF Paperback"/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 bwMode="auto">
          <a:xfrm>
            <a:off x="-152126" y="539552"/>
            <a:ext cx="54006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360" tIns="45360" rIns="45360" bIns="45360" numCol="1" anchor="t" anchorCtr="0" compatLnSpc="1">
            <a:prstTxWarp prst="textNoShape">
              <a:avLst/>
            </a:prstTxWarp>
            <a:noAutofit/>
          </a:bodyPr>
          <a:lstStyle>
            <a:lvl1pPr marL="238140" indent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None/>
              <a:defRPr sz="7900" b="1" kern="1200" baseline="0">
                <a:solidFill>
                  <a:srgbClr val="646464"/>
                </a:solidFill>
                <a:latin typeface="PF Paperback Light"/>
                <a:ea typeface="+mn-ea"/>
                <a:cs typeface="PF Paperback Light"/>
                <a:sym typeface="Gill Sans" charset="0"/>
              </a:defRPr>
            </a:lvl1pPr>
            <a:lvl2pPr marL="802304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b="1" kern="1200">
                <a:solidFill>
                  <a:srgbClr val="7F7F7F"/>
                </a:solidFill>
                <a:latin typeface="PF Paperback"/>
                <a:ea typeface="+mn-ea"/>
                <a:cs typeface="PF Paperback"/>
                <a:sym typeface="Gill Sans" charset="0"/>
              </a:defRPr>
            </a:lvl2pPr>
            <a:lvl3pPr marL="1542238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000" b="1" kern="1200">
                <a:solidFill>
                  <a:srgbClr val="7D7D7D"/>
                </a:solidFill>
                <a:latin typeface="PF Paperback"/>
                <a:ea typeface="+mn-ea"/>
                <a:cs typeface="PF Paperback"/>
                <a:sym typeface="Gill Sans" charset="0"/>
              </a:defRPr>
            </a:lvl3pPr>
            <a:lvl4pPr marL="19391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ＭＳ Ｐゴシック" charset="0"/>
                <a:cs typeface="Arial"/>
                <a:sym typeface="Gill Sans" charset="0"/>
              </a:defRPr>
            </a:lvl4pPr>
            <a:lvl5pPr marL="23360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Arial" charset="0"/>
                <a:cs typeface="Arial"/>
                <a:sym typeface="Gill Sans" charset="0"/>
              </a:defRPr>
            </a:lvl5pPr>
            <a:lvl6pPr marL="2245319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dirty="0">
                <a:solidFill>
                  <a:schemeClr val="bg1"/>
                </a:solidFill>
              </a:rPr>
              <a:t>Open </a:t>
            </a:r>
            <a:r>
              <a:rPr lang="hu-HU" sz="3600" dirty="0" err="1">
                <a:solidFill>
                  <a:schemeClr val="bg1"/>
                </a:solidFill>
              </a:rPr>
              <a:t>access</a:t>
            </a:r>
            <a:r>
              <a:rPr lang="hu-HU" sz="3600" dirty="0">
                <a:solidFill>
                  <a:schemeClr val="bg1"/>
                </a:solidFill>
              </a:rPr>
              <a:t> politikák megerősítése és összehangolása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-800198" y="4788024"/>
            <a:ext cx="468052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360" tIns="45360" rIns="45360" bIns="45360" numCol="1" anchor="t" anchorCtr="0" compatLnSpc="1">
            <a:prstTxWarp prst="textNoShape">
              <a:avLst/>
            </a:prstTxWarp>
            <a:noAutofit/>
          </a:bodyPr>
          <a:lstStyle>
            <a:lvl1pPr marL="238140" indent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None/>
              <a:defRPr sz="7900" b="1" kern="1200" baseline="0">
                <a:solidFill>
                  <a:srgbClr val="646464"/>
                </a:solidFill>
                <a:latin typeface="PF Paperback Light"/>
                <a:ea typeface="+mn-ea"/>
                <a:cs typeface="PF Paperback Light"/>
                <a:sym typeface="Gill Sans" charset="0"/>
              </a:defRPr>
            </a:lvl1pPr>
            <a:lvl2pPr marL="802304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b="1" kern="1200">
                <a:solidFill>
                  <a:srgbClr val="7F7F7F"/>
                </a:solidFill>
                <a:latin typeface="PF Paperback"/>
                <a:ea typeface="+mn-ea"/>
                <a:cs typeface="PF Paperback"/>
                <a:sym typeface="Gill Sans" charset="0"/>
              </a:defRPr>
            </a:lvl2pPr>
            <a:lvl3pPr marL="1542238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000" b="1" kern="1200">
                <a:solidFill>
                  <a:srgbClr val="7D7D7D"/>
                </a:solidFill>
                <a:latin typeface="PF Paperback"/>
                <a:ea typeface="+mn-ea"/>
                <a:cs typeface="PF Paperback"/>
                <a:sym typeface="Gill Sans" charset="0"/>
              </a:defRPr>
            </a:lvl3pPr>
            <a:lvl4pPr marL="19391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ＭＳ Ｐゴシック" charset="0"/>
                <a:cs typeface="Arial"/>
                <a:sym typeface="Gill Sans" charset="0"/>
              </a:defRPr>
            </a:lvl4pPr>
            <a:lvl5pPr marL="23360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Arial" charset="0"/>
                <a:cs typeface="Arial"/>
                <a:sym typeface="Gill Sans" charset="0"/>
              </a:defRPr>
            </a:lvl5pPr>
            <a:lvl6pPr marL="2245319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3200" dirty="0">
                <a:solidFill>
                  <a:schemeClr val="bg1"/>
                </a:solidFill>
              </a:rPr>
              <a:t>Kapcsolódás </a:t>
            </a:r>
          </a:p>
          <a:p>
            <a:pPr algn="r"/>
            <a:r>
              <a:rPr lang="hu-HU" sz="3200" dirty="0">
                <a:solidFill>
                  <a:schemeClr val="bg1"/>
                </a:solidFill>
              </a:rPr>
              <a:t>nemzeti infrastruktúrákhoz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4" name="Text Placeholder 9"/>
          <p:cNvSpPr txBox="1">
            <a:spLocks/>
          </p:cNvSpPr>
          <p:nvPr/>
        </p:nvSpPr>
        <p:spPr bwMode="auto">
          <a:xfrm>
            <a:off x="63898" y="7020272"/>
            <a:ext cx="468052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360" tIns="45360" rIns="45360" bIns="45360" numCol="1" anchor="t" anchorCtr="0" compatLnSpc="1">
            <a:prstTxWarp prst="textNoShape">
              <a:avLst/>
            </a:prstTxWarp>
            <a:noAutofit/>
          </a:bodyPr>
          <a:lstStyle>
            <a:lvl1pPr marL="238140" indent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None/>
              <a:defRPr sz="7900" b="1" kern="1200" baseline="0">
                <a:solidFill>
                  <a:srgbClr val="646464"/>
                </a:solidFill>
                <a:latin typeface="PF Paperback Light"/>
                <a:ea typeface="+mn-ea"/>
                <a:cs typeface="PF Paperback Light"/>
                <a:sym typeface="Gill Sans" charset="0"/>
              </a:defRPr>
            </a:lvl1pPr>
            <a:lvl2pPr marL="802304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b="1" kern="1200">
                <a:solidFill>
                  <a:srgbClr val="7F7F7F"/>
                </a:solidFill>
                <a:latin typeface="PF Paperback"/>
                <a:ea typeface="+mn-ea"/>
                <a:cs typeface="PF Paperback"/>
                <a:sym typeface="Gill Sans" charset="0"/>
              </a:defRPr>
            </a:lvl2pPr>
            <a:lvl3pPr marL="1542238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000" b="1" kern="1200">
                <a:solidFill>
                  <a:srgbClr val="7D7D7D"/>
                </a:solidFill>
                <a:latin typeface="PF Paperback"/>
                <a:ea typeface="+mn-ea"/>
                <a:cs typeface="PF Paperback"/>
                <a:sym typeface="Gill Sans" charset="0"/>
              </a:defRPr>
            </a:lvl3pPr>
            <a:lvl4pPr marL="19391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ＭＳ Ｐゴシック" charset="0"/>
                <a:cs typeface="Arial"/>
                <a:sym typeface="Gill Sans" charset="0"/>
              </a:defRPr>
            </a:lvl4pPr>
            <a:lvl5pPr marL="23360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Arial" charset="0"/>
                <a:cs typeface="Arial"/>
                <a:sym typeface="Gill Sans" charset="0"/>
              </a:defRPr>
            </a:lvl5pPr>
            <a:lvl6pPr marL="2245319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3600" dirty="0">
                <a:solidFill>
                  <a:schemeClr val="bg1"/>
                </a:solidFill>
              </a:rPr>
              <a:t>Kapcsolódás kutatási adat infrastruktúrákhoz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5" name="Text Placeholder 9"/>
          <p:cNvSpPr txBox="1">
            <a:spLocks/>
          </p:cNvSpPr>
          <p:nvPr/>
        </p:nvSpPr>
        <p:spPr bwMode="auto">
          <a:xfrm>
            <a:off x="12377266" y="3851920"/>
            <a:ext cx="331236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360" tIns="45360" rIns="45360" bIns="45360" numCol="1" anchor="t" anchorCtr="0" compatLnSpc="1">
            <a:prstTxWarp prst="textNoShape">
              <a:avLst/>
            </a:prstTxWarp>
            <a:noAutofit/>
          </a:bodyPr>
          <a:lstStyle>
            <a:lvl1pPr marL="238140" indent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None/>
              <a:defRPr sz="7900" b="1" kern="1200" baseline="0">
                <a:solidFill>
                  <a:srgbClr val="646464"/>
                </a:solidFill>
                <a:latin typeface="PF Paperback Light"/>
                <a:ea typeface="+mn-ea"/>
                <a:cs typeface="PF Paperback Light"/>
                <a:sym typeface="Gill Sans" charset="0"/>
              </a:defRPr>
            </a:lvl1pPr>
            <a:lvl2pPr marL="802304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b="1" kern="1200">
                <a:solidFill>
                  <a:srgbClr val="7F7F7F"/>
                </a:solidFill>
                <a:latin typeface="PF Paperback"/>
                <a:ea typeface="+mn-ea"/>
                <a:cs typeface="PF Paperback"/>
                <a:sym typeface="Gill Sans" charset="0"/>
              </a:defRPr>
            </a:lvl2pPr>
            <a:lvl3pPr marL="1542238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000" b="1" kern="1200">
                <a:solidFill>
                  <a:srgbClr val="7D7D7D"/>
                </a:solidFill>
                <a:latin typeface="PF Paperback"/>
                <a:ea typeface="+mn-ea"/>
                <a:cs typeface="PF Paperback"/>
                <a:sym typeface="Gill Sans" charset="0"/>
              </a:defRPr>
            </a:lvl3pPr>
            <a:lvl4pPr marL="19391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ＭＳ Ｐゴシック" charset="0"/>
                <a:cs typeface="Arial"/>
                <a:sym typeface="Gill Sans" charset="0"/>
              </a:defRPr>
            </a:lvl4pPr>
            <a:lvl5pPr marL="23360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Arial" charset="0"/>
                <a:cs typeface="Arial"/>
                <a:sym typeface="Gill Sans" charset="0"/>
              </a:defRPr>
            </a:lvl5pPr>
            <a:lvl6pPr marL="2245319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>
                <a:solidFill>
                  <a:schemeClr val="bg1"/>
                </a:solidFill>
              </a:rPr>
              <a:t>Kapcsolódás nyílt kormányzati adatkezeléshez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6" name="Text Placeholder 9"/>
          <p:cNvSpPr txBox="1">
            <a:spLocks/>
          </p:cNvSpPr>
          <p:nvPr/>
        </p:nvSpPr>
        <p:spPr bwMode="auto">
          <a:xfrm>
            <a:off x="11153130" y="7308304"/>
            <a:ext cx="496855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360" tIns="45360" rIns="45360" bIns="45360" numCol="1" anchor="t" anchorCtr="0" compatLnSpc="1">
            <a:prstTxWarp prst="textNoShape">
              <a:avLst/>
            </a:prstTxWarp>
            <a:noAutofit/>
          </a:bodyPr>
          <a:lstStyle>
            <a:lvl1pPr marL="238140" indent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None/>
              <a:defRPr sz="7900" b="1" kern="1200" baseline="0">
                <a:solidFill>
                  <a:srgbClr val="646464"/>
                </a:solidFill>
                <a:latin typeface="PF Paperback Light"/>
                <a:ea typeface="+mn-ea"/>
                <a:cs typeface="PF Paperback Light"/>
                <a:sym typeface="Gill Sans" charset="0"/>
              </a:defRPr>
            </a:lvl1pPr>
            <a:lvl2pPr marL="802304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b="1" kern="1200">
                <a:solidFill>
                  <a:srgbClr val="7F7F7F"/>
                </a:solidFill>
                <a:latin typeface="PF Paperback"/>
                <a:ea typeface="+mn-ea"/>
                <a:cs typeface="PF Paperback"/>
                <a:sym typeface="Gill Sans" charset="0"/>
              </a:defRPr>
            </a:lvl2pPr>
            <a:lvl3pPr marL="1542238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000" b="1" kern="1200">
                <a:solidFill>
                  <a:srgbClr val="7D7D7D"/>
                </a:solidFill>
                <a:latin typeface="PF Paperback"/>
                <a:ea typeface="+mn-ea"/>
                <a:cs typeface="PF Paperback"/>
                <a:sym typeface="Gill Sans" charset="0"/>
              </a:defRPr>
            </a:lvl3pPr>
            <a:lvl4pPr marL="19391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ＭＳ Ｐゴシック" charset="0"/>
                <a:cs typeface="Arial"/>
                <a:sym typeface="Gill Sans" charset="0"/>
              </a:defRPr>
            </a:lvl4pPr>
            <a:lvl5pPr marL="23360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Arial" charset="0"/>
                <a:cs typeface="Arial"/>
                <a:sym typeface="Gill Sans" charset="0"/>
              </a:defRPr>
            </a:lvl5pPr>
            <a:lvl6pPr marL="2245319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600" dirty="0">
                <a:solidFill>
                  <a:schemeClr val="bg1"/>
                </a:solidFill>
              </a:rPr>
              <a:t>Kapcsolódás nyílt tanulási és oktatási folyamatokhoz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7" name="Text Placeholder 9"/>
          <p:cNvSpPr txBox="1">
            <a:spLocks/>
          </p:cNvSpPr>
          <p:nvPr/>
        </p:nvSpPr>
        <p:spPr bwMode="auto">
          <a:xfrm>
            <a:off x="-656182" y="2915504"/>
            <a:ext cx="468052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360" tIns="45360" rIns="45360" bIns="45360" numCol="1" anchor="t" anchorCtr="0" compatLnSpc="1">
            <a:prstTxWarp prst="textNoShape">
              <a:avLst/>
            </a:prstTxWarp>
            <a:noAutofit/>
          </a:bodyPr>
          <a:lstStyle>
            <a:lvl1pPr marL="238140" indent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None/>
              <a:defRPr sz="7900" b="1" kern="1200" baseline="0">
                <a:solidFill>
                  <a:srgbClr val="646464"/>
                </a:solidFill>
                <a:latin typeface="PF Paperback Light"/>
                <a:ea typeface="+mn-ea"/>
                <a:cs typeface="PF Paperback Light"/>
                <a:sym typeface="Gill Sans" charset="0"/>
              </a:defRPr>
            </a:lvl1pPr>
            <a:lvl2pPr marL="802304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b="1" kern="1200">
                <a:solidFill>
                  <a:srgbClr val="7F7F7F"/>
                </a:solidFill>
                <a:latin typeface="PF Paperback"/>
                <a:ea typeface="+mn-ea"/>
                <a:cs typeface="PF Paperback"/>
                <a:sym typeface="Gill Sans" charset="0"/>
              </a:defRPr>
            </a:lvl2pPr>
            <a:lvl3pPr marL="1542238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000" b="1" kern="1200">
                <a:solidFill>
                  <a:srgbClr val="7D7D7D"/>
                </a:solidFill>
                <a:latin typeface="PF Paperback"/>
                <a:ea typeface="+mn-ea"/>
                <a:cs typeface="PF Paperback"/>
                <a:sym typeface="Gill Sans" charset="0"/>
              </a:defRPr>
            </a:lvl3pPr>
            <a:lvl4pPr marL="19391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ＭＳ Ｐゴシック" charset="0"/>
                <a:cs typeface="Arial"/>
                <a:sym typeface="Gill Sans" charset="0"/>
              </a:defRPr>
            </a:lvl4pPr>
            <a:lvl5pPr marL="23360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Arial" charset="0"/>
                <a:cs typeface="Arial"/>
                <a:sym typeface="Gill Sans" charset="0"/>
              </a:defRPr>
            </a:lvl5pPr>
            <a:lvl6pPr marL="2245319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3200" dirty="0">
                <a:solidFill>
                  <a:schemeClr val="bg1"/>
                </a:solidFill>
              </a:rPr>
              <a:t>Részvételen alapuló infrastruktúra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7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/>
              <a:t>Részvételi követelmény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1936106" y="2268543"/>
            <a:ext cx="13825536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0" dirty="0"/>
              <a:t>2016. február 4. : </a:t>
            </a:r>
            <a:r>
              <a:rPr lang="nl-NL" sz="2800" b="0" dirty="0"/>
              <a:t>Open Data in Action: Life Science Data Infrastructure for Innovation</a:t>
            </a:r>
            <a:r>
              <a:rPr lang="hu-HU" sz="2800" b="0" dirty="0"/>
              <a:t> 			(ELIXIR esemény)</a:t>
            </a:r>
          </a:p>
          <a:p>
            <a:pPr marL="0" indent="0">
              <a:buNone/>
            </a:pPr>
            <a:r>
              <a:rPr lang="nl-NL" sz="2800" b="0" dirty="0"/>
              <a:t>Robert-Jan Smits: 2017</a:t>
            </a:r>
            <a:r>
              <a:rPr lang="hu-HU" sz="2800" b="0" dirty="0"/>
              <a:t> után</a:t>
            </a:r>
            <a:r>
              <a:rPr lang="nl-NL" sz="2800" b="0" dirty="0"/>
              <a:t> </a:t>
            </a:r>
            <a:r>
              <a:rPr lang="hu-HU" sz="2800" b="0" dirty="0"/>
              <a:t>minden tudományterület érintett lesz a </a:t>
            </a:r>
            <a:r>
              <a:rPr lang="nl-NL" sz="2800" b="0" dirty="0"/>
              <a:t>Horizon 2020</a:t>
            </a:r>
            <a:r>
              <a:rPr lang="hu-HU" sz="2800" b="0" dirty="0" err="1"/>
              <a:t>-ban</a:t>
            </a:r>
            <a:endParaRPr lang="hu-HU" sz="2800" b="0" dirty="0"/>
          </a:p>
          <a:p>
            <a:pPr>
              <a:defRPr/>
            </a:pPr>
            <a:endParaRPr lang="hu-HU" sz="2800" b="0" dirty="0"/>
          </a:p>
          <a:p>
            <a:pPr>
              <a:defRPr/>
            </a:pPr>
            <a:r>
              <a:rPr lang="hu-HU" sz="2800" b="0" dirty="0"/>
              <a:t>Részvétel nem jelenti a kutatási adatok kötelező nyílt hozzáférését. </a:t>
            </a:r>
          </a:p>
          <a:p>
            <a:pPr>
              <a:defRPr/>
            </a:pPr>
            <a:r>
              <a:rPr lang="nl-NL" sz="2800" b="0" dirty="0"/>
              <a:t>Pilot</a:t>
            </a:r>
            <a:r>
              <a:rPr lang="hu-HU" sz="2800" b="0" dirty="0"/>
              <a:t> célja: Figyelemfelhívás és tudatosítás</a:t>
            </a:r>
            <a:r>
              <a:rPr lang="nl-NL" sz="2800" b="0" dirty="0"/>
              <a:t> </a:t>
            </a:r>
            <a:endParaRPr lang="hu-HU" sz="2800" b="0" dirty="0"/>
          </a:p>
          <a:p>
            <a:pPr>
              <a:defRPr/>
            </a:pPr>
            <a:r>
              <a:rPr lang="hu-HU" sz="2800" b="0" dirty="0"/>
              <a:t>EC hozzáállása: </a:t>
            </a:r>
            <a:r>
              <a:rPr lang="nl-NL" sz="2800" b="0" dirty="0"/>
              <a:t>„</a:t>
            </a:r>
            <a:r>
              <a:rPr lang="hu-HU" sz="2800" b="0" dirty="0"/>
              <a:t>A</a:t>
            </a:r>
            <a:r>
              <a:rPr lang="nl-NL" sz="2800" b="0" dirty="0"/>
              <a:t>s open as possible, as closed as necessary". </a:t>
            </a:r>
            <a:endParaRPr lang="hu-HU" sz="2800" b="0" dirty="0"/>
          </a:p>
          <a:p>
            <a:pPr marL="0" indent="0">
              <a:buNone/>
              <a:defRPr/>
            </a:pPr>
            <a:r>
              <a:rPr lang="hu-HU" sz="2800" b="0" dirty="0"/>
              <a:t>			Nyitott amennyire csak lehet, zárt amennyire szükséges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5515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/>
              <a:t>Ki- és belépés - </a:t>
            </a:r>
            <a:r>
              <a:rPr lang="hu-HU" sz="6600" dirty="0" err="1"/>
              <a:t>Opting</a:t>
            </a:r>
            <a:r>
              <a:rPr lang="hu-HU" sz="6600" dirty="0"/>
              <a:t> </a:t>
            </a:r>
            <a:r>
              <a:rPr lang="hu-HU" sz="6600" dirty="0" err="1"/>
              <a:t>in</a:t>
            </a:r>
            <a:r>
              <a:rPr lang="hu-HU" sz="6600" dirty="0"/>
              <a:t> /out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hu-HU" sz="2800" b="0" dirty="0"/>
              <a:t>Kilépés okai: </a:t>
            </a:r>
          </a:p>
          <a:p>
            <a:pPr marL="457200" indent="-457200">
              <a:defRPr/>
            </a:pPr>
            <a:r>
              <a:rPr lang="hu-HU" sz="2800" b="0" dirty="0"/>
              <a:t>Későbbi kereskedelmi hasznosítás miatt</a:t>
            </a:r>
          </a:p>
          <a:p>
            <a:pPr marL="457200" indent="-457200">
              <a:defRPr/>
            </a:pPr>
            <a:r>
              <a:rPr lang="hu-HU" sz="2800" b="0" dirty="0"/>
              <a:t>Biztonsági és titoktartási okok miatt</a:t>
            </a:r>
          </a:p>
          <a:p>
            <a:pPr marL="457200" indent="-457200">
              <a:defRPr/>
            </a:pPr>
            <a:r>
              <a:rPr lang="hu-HU" sz="2800" b="0" dirty="0"/>
              <a:t>Személyes adatok védelme miatt</a:t>
            </a:r>
          </a:p>
          <a:p>
            <a:pPr marL="457200" indent="-457200">
              <a:defRPr/>
            </a:pPr>
            <a:r>
              <a:rPr lang="hu-HU" sz="2800" b="0" dirty="0"/>
              <a:t>Nincs kutatási adat a projektben</a:t>
            </a:r>
          </a:p>
          <a:p>
            <a:pPr marL="457200" indent="-457200">
              <a:defRPr/>
            </a:pPr>
            <a:r>
              <a:rPr lang="hu-HU" sz="2800" b="0" dirty="0"/>
              <a:t>Jogilag alátámasztott okok</a:t>
            </a:r>
          </a:p>
          <a:p>
            <a:pPr marL="457200" indent="-457200">
              <a:defRPr/>
            </a:pPr>
            <a:endParaRPr lang="hu-HU" sz="2800" b="0" dirty="0"/>
          </a:p>
          <a:p>
            <a:pPr marL="0" indent="0">
              <a:buNone/>
              <a:defRPr/>
            </a:pPr>
            <a:r>
              <a:rPr lang="hu-HU" sz="2800" b="0" dirty="0"/>
              <a:t>Belépés okai: </a:t>
            </a:r>
          </a:p>
          <a:p>
            <a:pPr marL="457200" indent="-457200">
              <a:defRPr/>
            </a:pPr>
            <a:r>
              <a:rPr lang="hu-HU" sz="2800" b="0" dirty="0"/>
              <a:t>Kutatási eredmények láthatóságának növelése</a:t>
            </a:r>
          </a:p>
          <a:p>
            <a:pPr marL="457200" indent="-457200">
              <a:defRPr/>
            </a:pPr>
            <a:r>
              <a:rPr lang="hu-HU" sz="2800" b="0" dirty="0"/>
              <a:t>Kutató érdeke a nyílt adatkezelés</a:t>
            </a:r>
          </a:p>
          <a:p>
            <a:pPr marL="457200" indent="-457200">
              <a:defRPr/>
            </a:pPr>
            <a:r>
              <a:rPr lang="hu-HU" sz="2800" b="0" dirty="0"/>
              <a:t>DOI miatt citálható az adat</a:t>
            </a:r>
          </a:p>
          <a:p>
            <a:pPr marL="457200" indent="-457200">
              <a:defRPr/>
            </a:pPr>
            <a:r>
              <a:rPr lang="hu-HU" sz="2800" b="0" dirty="0"/>
              <a:t>Adatok újrahasznosítása érdekében</a:t>
            </a:r>
            <a:endParaRPr lang="hu-HU" b="0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07721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/>
              <a:t>Pilot részvétel: ki- és belépők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2080122" y="2268543"/>
            <a:ext cx="13394753" cy="6048375"/>
          </a:xfrm>
        </p:spPr>
        <p:txBody>
          <a:bodyPr/>
          <a:lstStyle/>
          <a:p>
            <a:pPr marL="0" indent="0">
              <a:buNone/>
              <a:defRPr/>
            </a:pPr>
            <a:endParaRPr lang="hu-HU" sz="3200" dirty="0">
              <a:latin typeface="Verdana"/>
              <a:cs typeface="Verdana"/>
            </a:endParaRPr>
          </a:p>
          <a:p>
            <a:pPr marL="0" indent="0">
              <a:buNone/>
              <a:defRPr/>
            </a:pPr>
            <a:r>
              <a:rPr lang="hu-HU" sz="3200" b="0" dirty="0">
                <a:latin typeface="Verdana"/>
                <a:cs typeface="Verdana"/>
              </a:rPr>
              <a:t>	</a:t>
            </a:r>
            <a:r>
              <a:rPr lang="en-US" sz="3200" b="0" dirty="0">
                <a:latin typeface="Verdana"/>
                <a:cs typeface="Verdana"/>
              </a:rPr>
              <a:t>3,699 Horizon 2020 </a:t>
            </a:r>
            <a:r>
              <a:rPr lang="hu-HU" sz="3200" b="0" dirty="0">
                <a:latin typeface="Verdana"/>
                <a:cs typeface="Verdana"/>
              </a:rPr>
              <a:t>aláírt szerződés</a:t>
            </a:r>
            <a:endParaRPr lang="en-US" sz="3200" b="0" dirty="0">
              <a:latin typeface="Verdana"/>
              <a:cs typeface="Verdana"/>
            </a:endParaRPr>
          </a:p>
          <a:p>
            <a:pPr marL="0" indent="0">
              <a:buNone/>
              <a:defRPr/>
            </a:pPr>
            <a:endParaRPr lang="en-US" sz="3200" b="0" dirty="0">
              <a:latin typeface="Verdana"/>
              <a:cs typeface="Verdana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hu-HU" sz="3200" b="0" dirty="0">
                <a:latin typeface="Verdana"/>
                <a:cs typeface="Verdana"/>
              </a:rPr>
              <a:t>9 tudományterületen</a:t>
            </a:r>
            <a:r>
              <a:rPr lang="en-US" sz="3200" b="0" dirty="0">
                <a:latin typeface="Verdana"/>
                <a:cs typeface="Verdana"/>
              </a:rPr>
              <a:t>: 35% </a:t>
            </a:r>
            <a:r>
              <a:rPr lang="hu-HU" sz="3200" b="0" dirty="0">
                <a:latin typeface="Verdana"/>
                <a:cs typeface="Verdana"/>
              </a:rPr>
              <a:t>kilépett </a:t>
            </a:r>
            <a:r>
              <a:rPr lang="en-US" sz="3200" b="0" dirty="0">
                <a:latin typeface="Verdana"/>
                <a:cs typeface="Verdana"/>
              </a:rPr>
              <a:t>(149/431</a:t>
            </a:r>
            <a:r>
              <a:rPr lang="hu-HU" sz="3200" b="0" dirty="0">
                <a:latin typeface="Verdana"/>
                <a:cs typeface="Verdana"/>
              </a:rPr>
              <a:t> projekt</a:t>
            </a:r>
            <a:r>
              <a:rPr lang="en-US" sz="3200" b="0" dirty="0">
                <a:latin typeface="Verdana"/>
                <a:cs typeface="Verdana"/>
              </a:rPr>
              <a:t>)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hu-HU" sz="3200" b="0" dirty="0">
                <a:latin typeface="Verdana"/>
                <a:cs typeface="Verdana"/>
              </a:rPr>
              <a:t>Többi területen</a:t>
            </a:r>
            <a:r>
              <a:rPr lang="en-US" sz="3200" b="0" dirty="0">
                <a:latin typeface="Verdana"/>
                <a:cs typeface="Verdana"/>
              </a:rPr>
              <a:t>: 13% </a:t>
            </a:r>
            <a:r>
              <a:rPr lang="hu-HU" sz="3200" b="0" dirty="0">
                <a:latin typeface="Verdana"/>
                <a:cs typeface="Verdana"/>
              </a:rPr>
              <a:t>önkéntes belépők </a:t>
            </a:r>
            <a:r>
              <a:rPr lang="en-US" sz="3200" b="0" dirty="0">
                <a:latin typeface="Verdana"/>
                <a:cs typeface="Verdana"/>
              </a:rPr>
              <a:t>(409/3,268 </a:t>
            </a:r>
            <a:r>
              <a:rPr lang="hu-HU" sz="3200" b="0" dirty="0">
                <a:latin typeface="Verdana"/>
                <a:cs typeface="Verdana"/>
              </a:rPr>
              <a:t>projekt</a:t>
            </a:r>
            <a:r>
              <a:rPr lang="en-US" sz="3200" b="0" dirty="0">
                <a:latin typeface="Verdana"/>
                <a:cs typeface="Verdana"/>
              </a:rPr>
              <a:t>)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24359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/>
              <a:t>Pilot feladatok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1216026" y="2268543"/>
            <a:ext cx="14258849" cy="6048375"/>
          </a:xfrm>
        </p:spPr>
        <p:txBody>
          <a:bodyPr>
            <a:normAutofit/>
          </a:bodyPr>
          <a:lstStyle/>
          <a:p>
            <a:r>
              <a:rPr lang="hu-HU" dirty="0"/>
              <a:t>NOAD feladatok</a:t>
            </a:r>
            <a:endParaRPr lang="en-GB" dirty="0"/>
          </a:p>
          <a:p>
            <a:pPr lvl="1"/>
            <a:r>
              <a:rPr lang="hu-HU" dirty="0"/>
              <a:t>Tájékoztatás a kutatási adatkezelési tervezésről és politikától</a:t>
            </a:r>
          </a:p>
          <a:p>
            <a:pPr lvl="1"/>
            <a:r>
              <a:rPr lang="hu-HU" dirty="0"/>
              <a:t>Könyvtárak szerepe </a:t>
            </a:r>
            <a:endParaRPr lang="en-GB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Jogi védelem kérdése: adatvédelem, titoktartás </a:t>
            </a:r>
          </a:p>
          <a:p>
            <a:pPr marL="0" indent="0">
              <a:buNone/>
            </a:pPr>
            <a:r>
              <a:rPr lang="hu-HU" dirty="0"/>
              <a:t>     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(2 tanulmány)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pic>
        <p:nvPicPr>
          <p:cNvPr id="6" name="Picture 3" descr="Screen Shot 2016-02-21 at 16.26.4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267" y="532915"/>
            <a:ext cx="3024335" cy="4225321"/>
          </a:xfrm>
          <a:prstGeom prst="rect">
            <a:avLst/>
          </a:prstGeom>
          <a:noFill/>
          <a:ln w="9525">
            <a:solidFill>
              <a:srgbClr val="000000">
                <a:alpha val="36862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42" y="3635896"/>
            <a:ext cx="2063780" cy="3060030"/>
          </a:xfrm>
          <a:prstGeom prst="rect">
            <a:avLst/>
          </a:prstGeom>
          <a:noFill/>
          <a:ln w="9525">
            <a:solidFill>
              <a:srgbClr val="000000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Placeholder 6" descr="Screen Shot 2016-02-21 at 16.37.2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" r="4395"/>
          <a:stretch>
            <a:fillRect/>
          </a:stretch>
        </p:blipFill>
        <p:spPr bwMode="auto">
          <a:xfrm>
            <a:off x="10793090" y="3635895"/>
            <a:ext cx="2014685" cy="3060031"/>
          </a:xfrm>
          <a:prstGeom prst="rect">
            <a:avLst/>
          </a:prstGeom>
          <a:noFill/>
          <a:ln w="9525">
            <a:solidFill>
              <a:schemeClr val="tx1">
                <a:alpha val="38823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816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/>
              <a:t>Pilot feladatok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1720081" y="2352343"/>
            <a:ext cx="13610777" cy="6048375"/>
          </a:xfrm>
        </p:spPr>
        <p:txBody>
          <a:bodyPr/>
          <a:lstStyle/>
          <a:p>
            <a:r>
              <a:rPr lang="hu-HU" dirty="0"/>
              <a:t>Kutatási adatkezelési terv - szabványok</a:t>
            </a:r>
          </a:p>
          <a:p>
            <a:pPr marL="549275" lvl="1" indent="0">
              <a:buNone/>
            </a:pPr>
            <a:r>
              <a:rPr lang="en-GB" dirty="0"/>
              <a:t>Data Management Plan (DMP</a:t>
            </a:r>
            <a:r>
              <a:rPr lang="hu-HU" dirty="0"/>
              <a:t> Online</a:t>
            </a:r>
            <a:r>
              <a:rPr lang="en-GB" dirty="0"/>
              <a:t>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Adat-repozitóriumok</a:t>
            </a:r>
            <a:r>
              <a:rPr lang="hu-HU" dirty="0"/>
              <a:t> minősítése: </a:t>
            </a:r>
            <a:r>
              <a:rPr lang="nl-NL" dirty="0"/>
              <a:t>Trustworthy Digital Repository</a:t>
            </a:r>
            <a:r>
              <a:rPr lang="hu-HU" dirty="0"/>
              <a:t> </a:t>
            </a:r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14" y="2699792"/>
            <a:ext cx="5904656" cy="296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45" y="6842685"/>
            <a:ext cx="1694501" cy="149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66" y="6732240"/>
            <a:ext cx="1601804" cy="1601804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18" y="6750792"/>
            <a:ext cx="1722620" cy="163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8597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9431" y="3995738"/>
            <a:ext cx="12890171" cy="16684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FP7 Gold OA Pilot</a:t>
            </a:r>
          </a:p>
        </p:txBody>
      </p:sp>
      <p:sp>
        <p:nvSpPr>
          <p:cNvPr id="2969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719431" y="1187450"/>
            <a:ext cx="12890171" cy="2808288"/>
          </a:xfrm>
        </p:spPr>
        <p:txBody>
          <a:bodyPr/>
          <a:lstStyle/>
          <a:p>
            <a:endParaRPr lang="en-GB" dirty="0">
              <a:latin typeface="PF Paperback Light" charset="0"/>
              <a:ea typeface="ヒラギノ角ゴ ProN W3" charset="0"/>
              <a:cs typeface="PF Paperback Light" charset="0"/>
            </a:endParaRPr>
          </a:p>
        </p:txBody>
      </p:sp>
      <p:sp>
        <p:nvSpPr>
          <p:cNvPr id="2969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19431" y="5651500"/>
            <a:ext cx="12890171" cy="2159000"/>
          </a:xfrm>
        </p:spPr>
        <p:txBody>
          <a:bodyPr/>
          <a:lstStyle/>
          <a:p>
            <a:r>
              <a:rPr lang="hu-HU" dirty="0">
                <a:latin typeface="PF Paperback Light" charset="0"/>
                <a:ea typeface="ヒラギノ角ゴ ProN W3" charset="0"/>
                <a:cs typeface="PF Paperback Light" charset="0"/>
              </a:rPr>
              <a:t>Nyílt hozzáférésű publikálás</a:t>
            </a:r>
            <a:endParaRPr lang="en-GB" dirty="0">
              <a:latin typeface="PF Paperback Light" charset="0"/>
              <a:ea typeface="ヒラギノ角ゴ ProN W3" charset="0"/>
              <a:cs typeface="PF Paperback Light" charset="0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8D61264D-C61D-2243-B574-4A942C3D5249}" type="slidenum">
              <a:rPr lang="en-GB" sz="16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25</a:t>
            </a:fld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088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/>
              <a:t>Gold OA publikálás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08857" indent="0">
              <a:buNone/>
            </a:pPr>
            <a:endParaRPr lang="hu-HU" dirty="0"/>
          </a:p>
          <a:p>
            <a:pPr marL="108857" indent="0">
              <a:buNone/>
            </a:pPr>
            <a:r>
              <a:rPr lang="hu-HU" dirty="0"/>
              <a:t>Koordinátor:    </a:t>
            </a:r>
            <a:r>
              <a:rPr lang="hu-HU" b="0" dirty="0"/>
              <a:t>LIBER</a:t>
            </a:r>
          </a:p>
          <a:p>
            <a:pPr marL="108857" indent="0">
              <a:buNone/>
            </a:pPr>
            <a:r>
              <a:rPr lang="hu-HU" dirty="0"/>
              <a:t>Keret: 	</a:t>
            </a:r>
            <a:r>
              <a:rPr lang="hu-HU" b="0" dirty="0"/>
              <a:t>4 millió EUR</a:t>
            </a:r>
          </a:p>
          <a:p>
            <a:pPr marL="108857" indent="0">
              <a:buNone/>
            </a:pPr>
            <a:r>
              <a:rPr lang="hu-HU" dirty="0"/>
              <a:t>Cél:		</a:t>
            </a:r>
            <a:r>
              <a:rPr lang="hu-HU" b="0" dirty="0"/>
              <a:t>APC díjak finanszírozása</a:t>
            </a:r>
          </a:p>
          <a:p>
            <a:pPr marL="108857" indent="0">
              <a:buNone/>
            </a:pPr>
            <a:r>
              <a:rPr lang="hu-HU" b="0" dirty="0"/>
              <a:t> 		a publikálási szokások felmérése</a:t>
            </a:r>
          </a:p>
          <a:p>
            <a:pPr marL="108857" indent="0">
              <a:buNone/>
            </a:pPr>
            <a:endParaRPr lang="hu-HU" dirty="0"/>
          </a:p>
          <a:p>
            <a:pPr marL="108857" indent="0">
              <a:buNone/>
            </a:pPr>
            <a:r>
              <a:rPr lang="hu-HU" dirty="0"/>
              <a:t>Időtartam:  </a:t>
            </a:r>
            <a:r>
              <a:rPr lang="hu-HU" b="0" dirty="0"/>
              <a:t>2015 május eleje – 2017 április vége</a:t>
            </a:r>
          </a:p>
          <a:p>
            <a:pPr marL="108857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32657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/>
              <a:t>Kitételek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sz="3200" b="0" dirty="0"/>
              <a:t>2 évnél nem régebben befejeződött projektek </a:t>
            </a:r>
          </a:p>
          <a:p>
            <a:pPr marL="0" lvl="0" indent="0">
              <a:buNone/>
            </a:pPr>
            <a:r>
              <a:rPr lang="hu-HU" sz="3200" b="0" dirty="0"/>
              <a:t>	2014. január 1. után</a:t>
            </a:r>
          </a:p>
          <a:p>
            <a:pPr marL="0" lvl="0" indent="0">
              <a:buNone/>
            </a:pPr>
            <a:endParaRPr lang="hu-HU" sz="3200" b="0" dirty="0"/>
          </a:p>
          <a:p>
            <a:pPr lvl="0"/>
            <a:r>
              <a:rPr lang="hu-HU" sz="3200" b="0" dirty="0"/>
              <a:t>maximum 3 publikáció/projekt a Pilot ideje alatt (2 év)</a:t>
            </a:r>
          </a:p>
          <a:p>
            <a:pPr lvl="0"/>
            <a:r>
              <a:rPr lang="hu-HU" sz="3200" b="0" dirty="0"/>
              <a:t>2000 EUR / cikk 3 cikk esetén, 6000 EUR összesen </a:t>
            </a:r>
          </a:p>
          <a:p>
            <a:pPr lvl="0"/>
            <a:r>
              <a:rPr lang="hu-HU" sz="3200" b="0" dirty="0"/>
              <a:t>2000 EUR /könyvfejezet, 6000 EUR/monográfia</a:t>
            </a:r>
          </a:p>
          <a:p>
            <a:pPr marL="0" lvl="0" indent="0">
              <a:buNone/>
            </a:pPr>
            <a:endParaRPr lang="hu-HU" sz="3200" b="0" dirty="0"/>
          </a:p>
          <a:p>
            <a:pPr lvl="0"/>
            <a:r>
              <a:rPr lang="hu-HU" sz="3200" b="0" dirty="0" err="1"/>
              <a:t>hybrid</a:t>
            </a:r>
            <a:r>
              <a:rPr lang="hu-HU" sz="3200" b="0" dirty="0"/>
              <a:t> folyóirat nem engedélyezett</a:t>
            </a:r>
          </a:p>
          <a:p>
            <a:pPr marL="0" lvl="0" indent="0">
              <a:buNone/>
            </a:pPr>
            <a:endParaRPr lang="hu-HU" sz="3200" b="0" dirty="0"/>
          </a:p>
          <a:p>
            <a:pPr lvl="0"/>
            <a:r>
              <a:rPr lang="hu-HU" sz="3200" b="0" dirty="0"/>
              <a:t>FP7 CORDA projekt adatbázisban lévő projektek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48361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42" y="971600"/>
            <a:ext cx="12889432" cy="7918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80744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9431" y="3995738"/>
            <a:ext cx="12890171" cy="16684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6000" dirty="0"/>
              <a:t>Tudományos Kommunikáció</a:t>
            </a:r>
            <a:endParaRPr lang="en-GB" sz="6000" dirty="0"/>
          </a:p>
        </p:txBody>
      </p:sp>
      <p:sp>
        <p:nvSpPr>
          <p:cNvPr id="2969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719431" y="1187450"/>
            <a:ext cx="12890171" cy="2808288"/>
          </a:xfrm>
        </p:spPr>
        <p:txBody>
          <a:bodyPr/>
          <a:lstStyle/>
          <a:p>
            <a:endParaRPr lang="en-GB">
              <a:latin typeface="PF Paperback Light" charset="0"/>
              <a:ea typeface="ヒラギノ角ゴ ProN W3" charset="0"/>
              <a:cs typeface="PF Paperback Light" charset="0"/>
            </a:endParaRPr>
          </a:p>
        </p:txBody>
      </p:sp>
      <p:sp>
        <p:nvSpPr>
          <p:cNvPr id="2969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19431" y="5651500"/>
            <a:ext cx="12890171" cy="2159000"/>
          </a:xfrm>
        </p:spPr>
        <p:txBody>
          <a:bodyPr/>
          <a:lstStyle/>
          <a:p>
            <a:endParaRPr lang="en-GB" dirty="0">
              <a:latin typeface="PF Paperback Light" charset="0"/>
              <a:ea typeface="ヒラギノ角ゴ ProN W3" charset="0"/>
              <a:cs typeface="PF Paperback Light" charset="0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8D61264D-C61D-2243-B574-4A942C3D5249}" type="slidenum">
              <a:rPr lang="en-GB" sz="16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29</a:t>
            </a:fld>
            <a:endParaRPr lang="en-GB" sz="16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772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/>
              <a:t>Résztvevők</a:t>
            </a:r>
            <a:endParaRPr lang="en-GB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04059" y="2268543"/>
            <a:ext cx="7560840" cy="6048375"/>
          </a:xfrm>
        </p:spPr>
        <p:txBody>
          <a:bodyPr>
            <a:normAutofit/>
          </a:bodyPr>
          <a:lstStyle/>
          <a:p>
            <a:pPr marL="491872" lvl="1" indent="0">
              <a:buNone/>
            </a:pP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91872" lvl="1" indent="0">
              <a:buNone/>
            </a:pPr>
            <a: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Projekt sorozat</a:t>
            </a:r>
          </a:p>
          <a:p>
            <a:pPr lvl="1"/>
            <a:r>
              <a:rPr lang="en-US" sz="2800" dirty="0" err="1"/>
              <a:t>OpenAIRE</a:t>
            </a:r>
            <a:endParaRPr lang="en-US" sz="2800" dirty="0"/>
          </a:p>
          <a:p>
            <a:pPr lvl="1"/>
            <a:r>
              <a:rPr lang="en-US" sz="2800" dirty="0" err="1"/>
              <a:t>OpenAIREplus</a:t>
            </a:r>
            <a:endParaRPr lang="en-US" sz="2800" dirty="0"/>
          </a:p>
          <a:p>
            <a:pPr lvl="1"/>
            <a:r>
              <a:rPr lang="en-US" sz="2800" dirty="0"/>
              <a:t>OpenAIRE2020</a:t>
            </a:r>
          </a:p>
          <a:p>
            <a:pPr lvl="1"/>
            <a:r>
              <a:rPr lang="hu-HU" sz="2800" dirty="0"/>
              <a:t>Jogi személyiség (2016)</a:t>
            </a:r>
            <a:endParaRPr lang="en-US" sz="2800" dirty="0"/>
          </a:p>
          <a:p>
            <a:endParaRPr lang="en-US" sz="3200" dirty="0"/>
          </a:p>
          <a:p>
            <a:pPr marL="0" indent="0">
              <a:buNone/>
            </a:pPr>
            <a:r>
              <a:rPr lang="hu-HU" sz="3200" dirty="0"/>
              <a:t>     </a:t>
            </a:r>
            <a:r>
              <a:rPr lang="en-US" sz="3200" dirty="0"/>
              <a:t>50 partner</a:t>
            </a:r>
            <a:r>
              <a:rPr lang="hu-HU" sz="3200" dirty="0"/>
              <a:t> konzorciuma</a:t>
            </a:r>
            <a:endParaRPr lang="en-US" sz="3200" dirty="0"/>
          </a:p>
          <a:p>
            <a:pPr lvl="1"/>
            <a:endParaRPr lang="en-GB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3233421"/>
              </p:ext>
            </p:extLst>
          </p:nvPr>
        </p:nvGraphicFramePr>
        <p:xfrm>
          <a:off x="9374174" y="741289"/>
          <a:ext cx="6315460" cy="799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305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/>
              <a:t>Új </a:t>
            </a:r>
            <a:r>
              <a:rPr lang="hu-HU" sz="6600" dirty="0" err="1"/>
              <a:t>tudománymetriai</a:t>
            </a:r>
            <a:r>
              <a:rPr lang="hu-HU" sz="6600" dirty="0"/>
              <a:t> eszközök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sz="3600" b="0" dirty="0"/>
              <a:t>Cél</a:t>
            </a:r>
            <a:r>
              <a:rPr lang="en-US" sz="3600" b="0" dirty="0"/>
              <a:t>: </a:t>
            </a:r>
            <a:r>
              <a:rPr lang="hu-HU" sz="3600" b="0" dirty="0"/>
              <a:t>túllépni az </a:t>
            </a:r>
            <a:r>
              <a:rPr lang="hu-HU" sz="3600" b="0" dirty="0" err="1"/>
              <a:t>Impakt</a:t>
            </a:r>
            <a:r>
              <a:rPr lang="hu-HU" sz="3600" b="0" dirty="0"/>
              <a:t> Faktoron </a:t>
            </a:r>
            <a:endParaRPr lang="en-US" sz="3600" b="0" dirty="0"/>
          </a:p>
          <a:p>
            <a:r>
              <a:rPr lang="hu-HU" sz="3600" b="0" dirty="0"/>
              <a:t>Többoldalú indikátorok elemzése </a:t>
            </a:r>
            <a:r>
              <a:rPr lang="en-GB" sz="3600" b="0" dirty="0" err="1"/>
              <a:t>OpenAIRE</a:t>
            </a:r>
            <a:r>
              <a:rPr lang="en-GB" sz="3600" b="0" dirty="0"/>
              <a:t> </a:t>
            </a:r>
            <a:r>
              <a:rPr lang="hu-HU" sz="3600" b="0" dirty="0"/>
              <a:t>adatok alapján</a:t>
            </a:r>
            <a:endParaRPr lang="en-GB" sz="3600" b="0" dirty="0"/>
          </a:p>
          <a:p>
            <a:r>
              <a:rPr lang="hu-HU" sz="3600" b="0" dirty="0"/>
              <a:t>A nyílt hozzáférés szociális, társadalmi és gazdasági hatásának vizsgálata</a:t>
            </a:r>
            <a:endParaRPr lang="en-US" sz="3600" b="0" dirty="0"/>
          </a:p>
          <a:p>
            <a:r>
              <a:rPr lang="hu-HU" sz="3600" b="0" dirty="0"/>
              <a:t>Nyílt lektorálási rendszerek vizsgálata</a:t>
            </a:r>
          </a:p>
          <a:p>
            <a:r>
              <a:rPr lang="hu-HU" sz="3600" b="0" dirty="0"/>
              <a:t>Prototípus rendszer kidolgozása</a:t>
            </a:r>
            <a:endParaRPr lang="en-GB" sz="3600" b="0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95003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dirty="0"/>
              <a:t>Küldetésnyilatkozat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8A24DD-5EB0-604F-AAB4-280A82317199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5" name="Szöveg helye 2"/>
          <p:cNvSpPr txBox="1">
            <a:spLocks/>
          </p:cNvSpPr>
          <p:nvPr/>
        </p:nvSpPr>
        <p:spPr>
          <a:xfrm>
            <a:off x="2799408" y="2268543"/>
            <a:ext cx="12673956" cy="6048375"/>
          </a:xfrm>
          <a:prstGeom prst="rect">
            <a:avLst/>
          </a:prstGeom>
        </p:spPr>
        <p:txBody>
          <a:bodyPr>
            <a:normAutofit/>
          </a:bodyPr>
          <a:lstStyle>
            <a:lvl1pPr marL="223965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900" b="1" kern="1200">
                <a:solidFill>
                  <a:srgbClr val="595959"/>
                </a:solidFill>
                <a:latin typeface="PF Paperback"/>
                <a:ea typeface="+mn-ea"/>
                <a:cs typeface="PF Paperback"/>
                <a:sym typeface="Gill Sans" charset="0"/>
              </a:defRPr>
            </a:lvl1pPr>
            <a:lvl2pPr marL="802304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b="1" kern="1200">
                <a:solidFill>
                  <a:srgbClr val="7F7F7F"/>
                </a:solidFill>
                <a:latin typeface="PF Paperback"/>
                <a:ea typeface="+mn-ea"/>
                <a:cs typeface="PF Paperback"/>
                <a:sym typeface="Gill Sans" charset="0"/>
              </a:defRPr>
            </a:lvl2pPr>
            <a:lvl3pPr marL="1542238" indent="-31043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000" b="1" kern="1200">
                <a:solidFill>
                  <a:srgbClr val="7D7D7D"/>
                </a:solidFill>
                <a:latin typeface="PF Paperback"/>
                <a:ea typeface="+mn-ea"/>
                <a:cs typeface="PF Paperback"/>
                <a:sym typeface="Gill Sans" charset="0"/>
              </a:defRPr>
            </a:lvl3pPr>
            <a:lvl4pPr marL="19391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ＭＳ Ｐゴシック" charset="0"/>
                <a:cs typeface="Arial"/>
                <a:sym typeface="Gill Sans" charset="0"/>
              </a:defRPr>
            </a:lvl4pPr>
            <a:lvl5pPr marL="2336038" indent="-310432" algn="l" rtl="0" eaLnBrk="0" fontAlgn="base" hangingPunct="0">
              <a:spcBef>
                <a:spcPts val="537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Arial" charset="0"/>
                <a:cs typeface="Arial"/>
                <a:sym typeface="Gill Sans" charset="0"/>
              </a:defRPr>
            </a:lvl5pPr>
            <a:lvl6pPr marL="2245319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Gill Sans"/>
              <a:buNone/>
            </a:pPr>
            <a:r>
              <a:rPr lang="en-GB">
                <a:latin typeface="PF Paperback" charset="0"/>
              </a:rPr>
              <a:t>Promote the </a:t>
            </a:r>
            <a:r>
              <a:rPr lang="en-GB">
                <a:solidFill>
                  <a:srgbClr val="800000"/>
                </a:solidFill>
                <a:latin typeface="PF Paperback" charset="0"/>
              </a:rPr>
              <a:t>discoverability and reuse</a:t>
            </a:r>
            <a:r>
              <a:rPr lang="en-GB">
                <a:latin typeface="PF Paperback" charset="0"/>
              </a:rPr>
              <a:t> of </a:t>
            </a:r>
            <a:r>
              <a:rPr lang="en-GB">
                <a:solidFill>
                  <a:srgbClr val="800000"/>
                </a:solidFill>
                <a:latin typeface="PF Paperback" charset="0"/>
              </a:rPr>
              <a:t>data-driven research results</a:t>
            </a:r>
            <a:r>
              <a:rPr lang="en-GB">
                <a:latin typeface="PF Paperback" charset="0"/>
              </a:rPr>
              <a:t>, across scientific disciplines and thematic domains</a:t>
            </a: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endParaRPr lang="en-GB" sz="1400">
              <a:latin typeface="PF Paperback" charset="0"/>
            </a:endParaRP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r>
              <a:rPr lang="en-GB">
                <a:latin typeface="PF Paperback" charset="0"/>
              </a:rPr>
              <a:t> by establishing an </a:t>
            </a:r>
            <a:r>
              <a:rPr lang="en-GB">
                <a:solidFill>
                  <a:srgbClr val="800000"/>
                </a:solidFill>
                <a:latin typeface="PF Paperback" charset="0"/>
              </a:rPr>
              <a:t>open and sustainable</a:t>
            </a: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r>
              <a:rPr lang="en-GB">
                <a:solidFill>
                  <a:srgbClr val="800000"/>
                </a:solidFill>
                <a:latin typeface="PF Paperback" charset="0"/>
              </a:rPr>
              <a:t>scholarly communication </a:t>
            </a:r>
            <a:r>
              <a:rPr lang="en-GB">
                <a:latin typeface="PF Paperback" charset="0"/>
              </a:rPr>
              <a:t>infrastructure</a:t>
            </a: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endParaRPr lang="en-GB" sz="1400">
              <a:latin typeface="PF Paperback" charset="0"/>
            </a:endParaRP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r>
              <a:rPr lang="en-GB">
                <a:latin typeface="PF Paperback" charset="0"/>
              </a:rPr>
              <a:t> responsible for the </a:t>
            </a:r>
            <a:r>
              <a:rPr lang="en-GB">
                <a:solidFill>
                  <a:srgbClr val="800000"/>
                </a:solidFill>
                <a:latin typeface="PF Paperback" charset="0"/>
              </a:rPr>
              <a:t>overall</a:t>
            </a:r>
            <a:r>
              <a:rPr lang="en-GB">
                <a:latin typeface="PF Paperback" charset="0"/>
              </a:rPr>
              <a:t> management, analysis, manipulation, provision, monitoring and cross-linking</a:t>
            </a: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endParaRPr lang="en-GB" sz="1400">
              <a:latin typeface="PF Paperback" charset="0"/>
            </a:endParaRP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r>
              <a:rPr lang="en-GB">
                <a:latin typeface="PF Paperback" charset="0"/>
              </a:rPr>
              <a:t> of </a:t>
            </a:r>
            <a:r>
              <a:rPr lang="en-GB">
                <a:solidFill>
                  <a:srgbClr val="800000"/>
                </a:solidFill>
                <a:latin typeface="PF Paperback" charset="0"/>
              </a:rPr>
              <a:t>all research outcomes</a:t>
            </a: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r>
              <a:rPr lang="en-GB">
                <a:latin typeface="PF Paperback" charset="0"/>
              </a:rPr>
              <a:t>(publications, related datasets, software, services, …)</a:t>
            </a: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endParaRPr lang="en-GB" sz="1600">
              <a:latin typeface="PF Paperback" charset="0"/>
            </a:endParaRPr>
          </a:p>
          <a:p>
            <a:pPr marL="0" indent="0" algn="ctr">
              <a:lnSpc>
                <a:spcPct val="120000"/>
              </a:lnSpc>
              <a:buFont typeface="Gill Sans"/>
              <a:buNone/>
            </a:pPr>
            <a:r>
              <a:rPr lang="en-GB">
                <a:latin typeface="PF Paperback" charset="0"/>
              </a:rPr>
              <a:t>across </a:t>
            </a:r>
            <a:r>
              <a:rPr lang="en-GB">
                <a:solidFill>
                  <a:srgbClr val="800000"/>
                </a:solidFill>
                <a:latin typeface="PF Paperback" charset="0"/>
              </a:rPr>
              <a:t>all</a:t>
            </a:r>
            <a:r>
              <a:rPr lang="en-GB">
                <a:latin typeface="PF Paperback" charset="0"/>
              </a:rPr>
              <a:t> existing, planned and future </a:t>
            </a:r>
            <a:r>
              <a:rPr lang="en-GB">
                <a:solidFill>
                  <a:srgbClr val="800000"/>
                </a:solidFill>
                <a:latin typeface="PF Paperback" charset="0"/>
              </a:rPr>
              <a:t>repositories</a:t>
            </a:r>
            <a:r>
              <a:rPr lang="hu-HU">
                <a:solidFill>
                  <a:srgbClr val="800000"/>
                </a:solidFill>
                <a:latin typeface="PF Paperback" charset="0"/>
              </a:rPr>
              <a:t>.</a:t>
            </a:r>
            <a:endParaRPr lang="en-GB">
              <a:solidFill>
                <a:srgbClr val="800000"/>
              </a:solidFill>
              <a:latin typeface="PF Paperback" charset="0"/>
            </a:endParaRP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08994" y="5020891"/>
            <a:ext cx="1245738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u-HU" sz="2800" dirty="0"/>
          </a:p>
          <a:p>
            <a:pPr algn="ctr"/>
            <a:r>
              <a:rPr lang="hu-HU" sz="2800" dirty="0"/>
              <a:t>Adatvezérelt kutatások eredményeinek elérhetősége és újrafelhasználása</a:t>
            </a:r>
          </a:p>
          <a:p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808994" y="3635896"/>
            <a:ext cx="1245738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u-HU" sz="2800" dirty="0"/>
          </a:p>
          <a:p>
            <a:pPr algn="ctr"/>
            <a:r>
              <a:rPr lang="hu-HU" sz="2800" dirty="0"/>
              <a:t>Nyílt és fenntartható tudományos kommunikációs infrastruktúra létrehozása</a:t>
            </a:r>
          </a:p>
          <a:p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808994" y="6405886"/>
            <a:ext cx="12457384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u-HU" sz="2800" dirty="0"/>
          </a:p>
          <a:p>
            <a:pPr algn="ctr"/>
            <a:r>
              <a:rPr lang="hu-HU" sz="2800" dirty="0"/>
              <a:t>Kutatási eredmények átfogó kezelése</a:t>
            </a:r>
          </a:p>
          <a:p>
            <a:pPr algn="ctr"/>
            <a:endParaRPr lang="hu-HU" sz="2800" dirty="0"/>
          </a:p>
          <a:p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08994" y="2248580"/>
            <a:ext cx="1245738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u-HU" sz="2800" dirty="0"/>
          </a:p>
          <a:p>
            <a:pPr algn="ctr"/>
            <a:r>
              <a:rPr lang="hu-HU" sz="2800" dirty="0"/>
              <a:t>Meglévő és tervezett </a:t>
            </a:r>
            <a:r>
              <a:rPr lang="hu-HU" sz="2800" dirty="0" err="1"/>
              <a:t>repozitóriumok</a:t>
            </a:r>
            <a:r>
              <a:rPr lang="hu-HU" sz="2800" dirty="0"/>
              <a:t> menedzselése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405507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111538" y="2555776"/>
            <a:ext cx="12602806" cy="1056117"/>
          </a:xfrm>
        </p:spPr>
        <p:txBody>
          <a:bodyPr/>
          <a:lstStyle/>
          <a:p>
            <a:pPr>
              <a:defRPr/>
            </a:pPr>
            <a:r>
              <a:rPr lang="hu-HU" sz="6000" dirty="0">
                <a:solidFill>
                  <a:srgbClr val="0000DB"/>
                </a:solidFill>
              </a:rPr>
              <a:t>Köszönöm a figyelmet!</a:t>
            </a:r>
            <a:endParaRPr lang="en-GB" sz="6000" dirty="0">
              <a:solidFill>
                <a:srgbClr val="0000D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174170" y="7308851"/>
            <a:ext cx="7058714" cy="649288"/>
          </a:xfrm>
        </p:spPr>
        <p:txBody>
          <a:bodyPr/>
          <a:lstStyle/>
          <a:p>
            <a:pPr>
              <a:defRPr/>
            </a:pPr>
            <a:r>
              <a:rPr lang="hu-HU" dirty="0" err="1"/>
              <a:t>editg</a:t>
            </a:r>
            <a:r>
              <a:rPr lang="en-GB" dirty="0"/>
              <a:t>@</a:t>
            </a:r>
            <a:r>
              <a:rPr lang="hu-HU" dirty="0" err="1"/>
              <a:t>lib.unideb.hu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8D744BC-DA32-8E4B-B174-5A6777D9007D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/>
              <a:t>Előzmények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2800202" y="2771800"/>
            <a:ext cx="12675194" cy="6048375"/>
          </a:xfrm>
        </p:spPr>
        <p:txBody>
          <a:bodyPr/>
          <a:lstStyle/>
          <a:p>
            <a:pPr>
              <a:defRPr/>
            </a:pPr>
            <a:r>
              <a:rPr lang="hu-HU" b="0" dirty="0"/>
              <a:t>ERC Tudományos Tanács: </a:t>
            </a:r>
            <a:r>
              <a:rPr lang="hu-HU" b="0" dirty="0" err="1"/>
              <a:t>Guidelines</a:t>
            </a:r>
            <a:r>
              <a:rPr lang="hu-HU" b="0" dirty="0"/>
              <a:t> </a:t>
            </a:r>
            <a:r>
              <a:rPr lang="hu-HU" b="0" dirty="0" err="1"/>
              <a:t>for</a:t>
            </a:r>
            <a:r>
              <a:rPr lang="hu-HU" b="0" dirty="0"/>
              <a:t> Open Access (2007)</a:t>
            </a:r>
          </a:p>
          <a:p>
            <a:pPr>
              <a:defRPr/>
            </a:pPr>
            <a:r>
              <a:rPr lang="hu-HU" b="0" dirty="0"/>
              <a:t>DRIVER</a:t>
            </a:r>
          </a:p>
          <a:p>
            <a:pPr>
              <a:defRPr/>
            </a:pPr>
            <a:r>
              <a:rPr lang="hu-HU" b="0" dirty="0"/>
              <a:t>Open Access Pilot 2008-2013</a:t>
            </a:r>
          </a:p>
          <a:p>
            <a:pPr marL="0" indent="0">
              <a:buNone/>
              <a:defRPr/>
            </a:pPr>
            <a:r>
              <a:rPr lang="hu-HU" b="0" dirty="0"/>
              <a:t>	Open </a:t>
            </a:r>
            <a:r>
              <a:rPr lang="hu-HU" b="0" dirty="0" err="1"/>
              <a:t>Access-ről</a:t>
            </a:r>
            <a:r>
              <a:rPr lang="hu-HU" b="0" dirty="0"/>
              <a:t> szóló 39. cikkely minden </a:t>
            </a:r>
          </a:p>
          <a:p>
            <a:pPr marL="0" indent="0">
              <a:buNone/>
              <a:defRPr/>
            </a:pPr>
            <a:r>
              <a:rPr lang="hu-HU" b="0" dirty="0"/>
              <a:t>	2008. augusztus 20. után aláírt támogatási szerződésre 	vonatkozik</a:t>
            </a:r>
          </a:p>
          <a:p>
            <a:pPr>
              <a:defRPr/>
            </a:pPr>
            <a:r>
              <a:rPr lang="hu-HU" b="0" dirty="0"/>
              <a:t>OA rendeletek, irányelvek EU szinten (ROARMAP)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9021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 err="1"/>
              <a:t>OpenAIRE</a:t>
            </a:r>
            <a:endParaRPr lang="hu-HU" sz="6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58775" indent="-395288"/>
            <a:r>
              <a:rPr lang="hu-HU" b="0" dirty="0"/>
              <a:t>FP7 – Kutatási infrastruktúra</a:t>
            </a:r>
          </a:p>
          <a:p>
            <a:pPr marL="358775" indent="-395288"/>
            <a:r>
              <a:rPr lang="hu-HU" b="0" dirty="0"/>
              <a:t>4,1 millió euró</a:t>
            </a:r>
          </a:p>
          <a:p>
            <a:pPr marL="358775" indent="-395288"/>
            <a:r>
              <a:rPr lang="hu-HU" b="0" dirty="0"/>
              <a:t>2009. dec.1.</a:t>
            </a:r>
          </a:p>
          <a:p>
            <a:pPr marL="358775" indent="-395288"/>
            <a:r>
              <a:rPr lang="hu-HU" b="0" dirty="0"/>
              <a:t>36 hónap</a:t>
            </a:r>
          </a:p>
          <a:p>
            <a:pPr marL="358775" indent="-395288"/>
            <a:r>
              <a:rPr lang="hu-HU" b="0" dirty="0"/>
              <a:t>27 ország, 38 partner</a:t>
            </a:r>
          </a:p>
          <a:p>
            <a:pPr marL="0" indent="0">
              <a:buNone/>
              <a:defRPr/>
            </a:pPr>
            <a:r>
              <a:rPr lang="hu-HU" b="0" dirty="0"/>
              <a:t>Célok:</a:t>
            </a:r>
          </a:p>
          <a:p>
            <a:pPr marL="478350" indent="-514350">
              <a:buFontTx/>
              <a:buAutoNum type="arabicPeriod"/>
              <a:defRPr/>
            </a:pPr>
            <a:r>
              <a:rPr lang="en-US" b="0" dirty="0" err="1"/>
              <a:t>Támogatási</a:t>
            </a:r>
            <a:r>
              <a:rPr lang="en-US" b="0" dirty="0"/>
              <a:t> </a:t>
            </a:r>
            <a:r>
              <a:rPr lang="en-US" b="0" dirty="0" err="1"/>
              <a:t>struktúra</a:t>
            </a:r>
            <a:r>
              <a:rPr lang="en-US" b="0" dirty="0"/>
              <a:t> </a:t>
            </a:r>
            <a:r>
              <a:rPr lang="en-US" b="0" dirty="0" err="1"/>
              <a:t>kiépítése</a:t>
            </a:r>
            <a:r>
              <a:rPr lang="en-US" b="0" dirty="0"/>
              <a:t> FP7 </a:t>
            </a:r>
            <a:r>
              <a:rPr lang="en-US" b="0" dirty="0" err="1"/>
              <a:t>kutatási</a:t>
            </a:r>
            <a:r>
              <a:rPr lang="en-US" b="0" dirty="0"/>
              <a:t> </a:t>
            </a:r>
            <a:r>
              <a:rPr lang="en-US" b="0" dirty="0" err="1"/>
              <a:t>publikációk</a:t>
            </a:r>
            <a:r>
              <a:rPr lang="en-US" b="0" dirty="0"/>
              <a:t> </a:t>
            </a:r>
            <a:r>
              <a:rPr lang="en-US" b="0" dirty="0" err="1"/>
              <a:t>feltöltéséhez</a:t>
            </a:r>
            <a:r>
              <a:rPr lang="en-US" b="0" dirty="0"/>
              <a:t> </a:t>
            </a:r>
            <a:endParaRPr lang="hu-HU" b="0" dirty="0"/>
          </a:p>
          <a:p>
            <a:pPr marL="478350" indent="-514350">
              <a:buFontTx/>
              <a:buAutoNum type="arabicPeriod"/>
              <a:defRPr/>
            </a:pPr>
            <a:r>
              <a:rPr lang="en-US" b="0" dirty="0" err="1"/>
              <a:t>Elektronikus</a:t>
            </a:r>
            <a:r>
              <a:rPr lang="en-US" b="0" dirty="0"/>
              <a:t> </a:t>
            </a:r>
            <a:r>
              <a:rPr lang="en-US" b="0" dirty="0" err="1"/>
              <a:t>infrastruktúra</a:t>
            </a:r>
            <a:r>
              <a:rPr lang="en-US" b="0" dirty="0"/>
              <a:t> </a:t>
            </a:r>
            <a:r>
              <a:rPr lang="en-US" b="0" dirty="0" err="1"/>
              <a:t>kiépítése</a:t>
            </a:r>
            <a:r>
              <a:rPr lang="en-US" b="0" dirty="0"/>
              <a:t> </a:t>
            </a:r>
            <a:endParaRPr lang="hu-HU" b="0" dirty="0"/>
          </a:p>
          <a:p>
            <a:pPr marL="478350" indent="-514350">
              <a:buFontTx/>
              <a:buAutoNum type="arabicPeriod"/>
              <a:defRPr/>
            </a:pPr>
            <a:r>
              <a:rPr lang="hu-HU" b="0" dirty="0"/>
              <a:t>A</a:t>
            </a:r>
            <a:r>
              <a:rPr lang="en-US" b="0" dirty="0" err="1"/>
              <a:t>dathalmazok</a:t>
            </a:r>
            <a:r>
              <a:rPr lang="en-US" b="0" dirty="0"/>
              <a:t> </a:t>
            </a:r>
            <a:r>
              <a:rPr lang="en-US" b="0" dirty="0" err="1"/>
              <a:t>kezelése</a:t>
            </a:r>
            <a:r>
              <a:rPr lang="en-US" b="0" dirty="0"/>
              <a:t> (</a:t>
            </a:r>
            <a:r>
              <a:rPr lang="en-US" b="0" dirty="0" err="1"/>
              <a:t>adatmodellek</a:t>
            </a:r>
            <a:r>
              <a:rPr lang="en-US" b="0" dirty="0"/>
              <a:t>, </a:t>
            </a:r>
            <a:r>
              <a:rPr lang="en-US" b="0" dirty="0" err="1"/>
              <a:t>munkafolyamatok</a:t>
            </a:r>
            <a:r>
              <a:rPr lang="en-US" b="0" dirty="0"/>
              <a:t>, </a:t>
            </a:r>
            <a:r>
              <a:rPr lang="en-US" b="0" dirty="0" err="1"/>
              <a:t>technológiák</a:t>
            </a:r>
            <a:r>
              <a:rPr lang="en-US" b="0" dirty="0"/>
              <a:t> </a:t>
            </a:r>
            <a:r>
              <a:rPr lang="en-US" b="0" dirty="0" err="1"/>
              <a:t>kutatása</a:t>
            </a:r>
            <a:r>
              <a:rPr lang="en-US" b="0" dirty="0"/>
              <a:t>)</a:t>
            </a:r>
            <a:endParaRPr lang="hu-HU" b="0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8983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Téglalap 5"/>
          <p:cNvSpPr/>
          <p:nvPr/>
        </p:nvSpPr>
        <p:spPr>
          <a:xfrm>
            <a:off x="10792296" y="2795627"/>
            <a:ext cx="3020866" cy="20289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Szerzői munka</a:t>
            </a:r>
          </a:p>
        </p:txBody>
      </p:sp>
      <p:sp>
        <p:nvSpPr>
          <p:cNvPr id="7" name="Téglalap 6"/>
          <p:cNvSpPr/>
          <p:nvPr/>
        </p:nvSpPr>
        <p:spPr>
          <a:xfrm>
            <a:off x="10865672" y="5879553"/>
            <a:ext cx="2975076" cy="18330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Tudás megosztása, kutatók közötti kommunikáció</a:t>
            </a:r>
          </a:p>
        </p:txBody>
      </p:sp>
      <p:sp>
        <p:nvSpPr>
          <p:cNvPr id="8" name="Téglalap 7"/>
          <p:cNvSpPr/>
          <p:nvPr/>
        </p:nvSpPr>
        <p:spPr>
          <a:xfrm>
            <a:off x="6812384" y="7023566"/>
            <a:ext cx="2971800" cy="17766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Publikálás</a:t>
            </a:r>
          </a:p>
          <a:p>
            <a:pPr algn="ctr"/>
            <a:r>
              <a:rPr lang="hu-HU" sz="3200" dirty="0"/>
              <a:t>Disszemináció</a:t>
            </a:r>
          </a:p>
        </p:txBody>
      </p:sp>
      <p:sp>
        <p:nvSpPr>
          <p:cNvPr id="9" name="Téglalap 8"/>
          <p:cNvSpPr/>
          <p:nvPr/>
        </p:nvSpPr>
        <p:spPr>
          <a:xfrm>
            <a:off x="3656403" y="5588630"/>
            <a:ext cx="2664296" cy="1524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Archiválás, megőrzés</a:t>
            </a:r>
          </a:p>
        </p:txBody>
      </p:sp>
      <p:sp>
        <p:nvSpPr>
          <p:cNvPr id="10" name="Téglalap 9"/>
          <p:cNvSpPr/>
          <p:nvPr/>
        </p:nvSpPr>
        <p:spPr>
          <a:xfrm>
            <a:off x="3461321" y="2954304"/>
            <a:ext cx="2805112" cy="1752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Kutatási adatok kezelése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9867899" y="2720133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rot="5400000" flipH="1" flipV="1">
            <a:off x="4800600" y="518239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Jobbra nyíl 13"/>
          <p:cNvSpPr/>
          <p:nvPr/>
        </p:nvSpPr>
        <p:spPr bwMode="auto">
          <a:xfrm rot="1820717">
            <a:off x="9750236" y="2592116"/>
            <a:ext cx="978408" cy="484632"/>
          </a:xfrm>
          <a:prstGeom prst="right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Jobbra nyíl 14"/>
          <p:cNvSpPr/>
          <p:nvPr/>
        </p:nvSpPr>
        <p:spPr bwMode="auto">
          <a:xfrm rot="5400000">
            <a:off x="11809648" y="5078238"/>
            <a:ext cx="869654" cy="484632"/>
          </a:xfrm>
          <a:prstGeom prst="rightArrow">
            <a:avLst>
              <a:gd name="adj1" fmla="val 57120"/>
              <a:gd name="adj2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Jobbra nyíl 15"/>
          <p:cNvSpPr/>
          <p:nvPr/>
        </p:nvSpPr>
        <p:spPr bwMode="auto">
          <a:xfrm rot="9858529">
            <a:off x="9839960" y="7669575"/>
            <a:ext cx="978408" cy="484632"/>
          </a:xfrm>
          <a:prstGeom prst="right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Jobbra nyíl 16"/>
          <p:cNvSpPr/>
          <p:nvPr/>
        </p:nvSpPr>
        <p:spPr bwMode="auto">
          <a:xfrm rot="12227458">
            <a:off x="5530596" y="7470280"/>
            <a:ext cx="978408" cy="484632"/>
          </a:xfrm>
          <a:prstGeom prst="right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Jobbra nyíl 17"/>
          <p:cNvSpPr/>
          <p:nvPr/>
        </p:nvSpPr>
        <p:spPr bwMode="auto">
          <a:xfrm rot="16200000">
            <a:off x="4760450" y="4899929"/>
            <a:ext cx="691487" cy="484632"/>
          </a:xfrm>
          <a:prstGeom prst="right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Jobbra nyíl 18"/>
          <p:cNvSpPr/>
          <p:nvPr/>
        </p:nvSpPr>
        <p:spPr bwMode="auto">
          <a:xfrm rot="20780850">
            <a:off x="5861670" y="2340453"/>
            <a:ext cx="978408" cy="484632"/>
          </a:xfrm>
          <a:prstGeom prst="right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7010400" y="1619672"/>
            <a:ext cx="2590800" cy="1733922"/>
          </a:xfrm>
          <a:prstGeom prst="rect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Értelmezés, analízis</a:t>
            </a:r>
          </a:p>
        </p:txBody>
      </p:sp>
      <p:sp>
        <p:nvSpPr>
          <p:cNvPr id="20" name="Jobbra nyíl 19"/>
          <p:cNvSpPr/>
          <p:nvPr/>
        </p:nvSpPr>
        <p:spPr bwMode="auto">
          <a:xfrm>
            <a:off x="2224138" y="3353594"/>
            <a:ext cx="1008112" cy="642342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732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 err="1"/>
              <a:t>OpenAIREplus</a:t>
            </a:r>
            <a:endParaRPr lang="hu-HU" sz="6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2728194" y="2267744"/>
            <a:ext cx="11595074" cy="6048375"/>
          </a:xfrm>
        </p:spPr>
        <p:txBody>
          <a:bodyPr>
            <a:normAutofit/>
          </a:bodyPr>
          <a:lstStyle/>
          <a:p>
            <a:r>
              <a:rPr lang="hu-HU" sz="2400" b="0" dirty="0"/>
              <a:t>2011 december</a:t>
            </a:r>
          </a:p>
          <a:p>
            <a:pPr marL="358775" indent="-395288"/>
            <a:r>
              <a:rPr lang="hu-HU" sz="2400" b="0" dirty="0"/>
              <a:t>36 hónap</a:t>
            </a:r>
          </a:p>
          <a:p>
            <a:pPr marL="358775" indent="-395288"/>
            <a:r>
              <a:rPr lang="hu-HU" sz="2400" b="0" dirty="0"/>
              <a:t>33 ország </a:t>
            </a:r>
          </a:p>
          <a:p>
            <a:pPr marL="0" indent="0">
              <a:buNone/>
            </a:pPr>
            <a:r>
              <a:rPr lang="hu-HU" sz="2400" b="0" dirty="0"/>
              <a:t>Célok: </a:t>
            </a:r>
          </a:p>
          <a:p>
            <a:pPr marL="0" indent="0">
              <a:buNone/>
            </a:pPr>
            <a:r>
              <a:rPr lang="hu-HU" sz="2400" b="0" dirty="0"/>
              <a:t>1. Infrastruktúra kialakítása nyílt hozzáférésű publikációk </a:t>
            </a:r>
          </a:p>
          <a:p>
            <a:pPr marL="0" indent="0">
              <a:buNone/>
            </a:pPr>
            <a:r>
              <a:rPr lang="hu-HU" sz="2400" b="0" dirty="0"/>
              <a:t>      és a hozzájuk tartozó adathalmazok összekötésére </a:t>
            </a:r>
          </a:p>
          <a:p>
            <a:pPr marL="0" indent="0">
              <a:buNone/>
            </a:pPr>
            <a:r>
              <a:rPr lang="hu-HU" sz="2400" b="0" dirty="0"/>
              <a:t>2. Képzések/oktatások szervezése</a:t>
            </a:r>
          </a:p>
          <a:p>
            <a:pPr marL="0" indent="0">
              <a:buNone/>
            </a:pPr>
            <a:r>
              <a:rPr lang="hu-HU" sz="2400" b="0" dirty="0"/>
              <a:t>3. </a:t>
            </a:r>
            <a:r>
              <a:rPr lang="hu-HU" sz="2400" b="0" dirty="0" err="1"/>
              <a:t>Helpdesk</a:t>
            </a:r>
            <a:r>
              <a:rPr lang="hu-HU" sz="2400" b="0" dirty="0"/>
              <a:t> szolgáltatás fejlesztése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Értéknövelt publikációk (</a:t>
            </a:r>
            <a:r>
              <a:rPr lang="hu-HU" sz="2400" dirty="0" err="1"/>
              <a:t>Enhanced</a:t>
            </a:r>
            <a:r>
              <a:rPr lang="hu-HU" sz="2400" dirty="0"/>
              <a:t> </a:t>
            </a:r>
            <a:r>
              <a:rPr lang="hu-HU" sz="2400" dirty="0" err="1"/>
              <a:t>publication</a:t>
            </a:r>
            <a:r>
              <a:rPr lang="hu-HU" sz="2400" dirty="0"/>
              <a:t>)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7" name="Kép 6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5058" y="5436096"/>
            <a:ext cx="4643700" cy="298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2337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2728404" y="1972077"/>
            <a:ext cx="12675194" cy="6048375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b="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9" name="Right Arrow 15"/>
          <p:cNvSpPr>
            <a:spLocks noChangeArrowheads="1"/>
          </p:cNvSpPr>
          <p:nvPr/>
        </p:nvSpPr>
        <p:spPr bwMode="auto">
          <a:xfrm>
            <a:off x="3419552" y="3995345"/>
            <a:ext cx="1024466" cy="1124280"/>
          </a:xfrm>
          <a:prstGeom prst="rightArrow">
            <a:avLst>
              <a:gd name="adj1" fmla="val 50000"/>
              <a:gd name="adj2" fmla="val 5001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43" tIns="72571" rIns="145143" bIns="72571" anchor="ctr"/>
          <a:lstStyle/>
          <a:p>
            <a:pPr marL="5040"/>
            <a:endParaRPr lang="en-US"/>
          </a:p>
        </p:txBody>
      </p:sp>
      <p:sp>
        <p:nvSpPr>
          <p:cNvPr id="23" name="Rounded Rectangle 9"/>
          <p:cNvSpPr/>
          <p:nvPr/>
        </p:nvSpPr>
        <p:spPr bwMode="auto">
          <a:xfrm>
            <a:off x="6040562" y="1822525"/>
            <a:ext cx="2622391" cy="17600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5143" tIns="72571" rIns="145143" bIns="72571" anchor="ctr"/>
          <a:lstStyle/>
          <a:p>
            <a:pPr marL="5040">
              <a:defRPr/>
            </a:pPr>
            <a:r>
              <a:rPr lang="hu-HU" sz="2500" dirty="0" err="1">
                <a:solidFill>
                  <a:schemeClr val="tx1"/>
                </a:solidFill>
              </a:rPr>
              <a:t>Disszeminá</a:t>
            </a:r>
            <a:r>
              <a:rPr lang="hu-HU" sz="2500" dirty="0" err="1"/>
              <a:t>c</a:t>
            </a:r>
            <a:r>
              <a:rPr lang="hu-HU" sz="2500" dirty="0" err="1">
                <a:solidFill>
                  <a:schemeClr val="tx1"/>
                </a:solidFill>
              </a:rPr>
              <a:t>ió</a:t>
            </a:r>
            <a:r>
              <a:rPr lang="hu-HU" sz="2500" dirty="0">
                <a:solidFill>
                  <a:schemeClr val="tx1"/>
                </a:solidFill>
              </a:rPr>
              <a:t> és megosztás</a:t>
            </a:r>
            <a:endParaRPr lang="en-GB" sz="2500" dirty="0">
              <a:solidFill>
                <a:schemeClr val="tx1"/>
              </a:solidFill>
            </a:endParaRPr>
          </a:p>
        </p:txBody>
      </p:sp>
      <p:sp>
        <p:nvSpPr>
          <p:cNvPr id="24" name="Rounded Rectangle 12"/>
          <p:cNvSpPr/>
          <p:nvPr/>
        </p:nvSpPr>
        <p:spPr bwMode="auto">
          <a:xfrm>
            <a:off x="10258457" y="1672725"/>
            <a:ext cx="1874305" cy="9517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5143" tIns="72571" rIns="145143" bIns="72571" anchor="ctr"/>
          <a:lstStyle/>
          <a:p>
            <a:pPr marL="5040">
              <a:defRPr/>
            </a:pPr>
            <a:r>
              <a:rPr lang="hu-HU" sz="2500" dirty="0">
                <a:solidFill>
                  <a:schemeClr val="tx1"/>
                </a:solidFill>
              </a:rPr>
              <a:t>Publikálás</a:t>
            </a:r>
            <a:endParaRPr lang="en-GB" sz="2500" dirty="0">
              <a:solidFill>
                <a:schemeClr val="tx1"/>
              </a:solidFill>
            </a:endParaRPr>
          </a:p>
        </p:txBody>
      </p:sp>
      <p:sp>
        <p:nvSpPr>
          <p:cNvPr id="25" name="Right Arrow 15"/>
          <p:cNvSpPr>
            <a:spLocks noChangeArrowheads="1"/>
          </p:cNvSpPr>
          <p:nvPr/>
        </p:nvSpPr>
        <p:spPr bwMode="auto">
          <a:xfrm>
            <a:off x="3419552" y="3995345"/>
            <a:ext cx="1024466" cy="1124280"/>
          </a:xfrm>
          <a:prstGeom prst="rightArrow">
            <a:avLst>
              <a:gd name="adj1" fmla="val 50000"/>
              <a:gd name="adj2" fmla="val 5001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43" tIns="72571" rIns="145143" bIns="72571" anchor="ctr"/>
          <a:lstStyle/>
          <a:p>
            <a:pPr marL="5040"/>
            <a:endParaRPr lang="en-US"/>
          </a:p>
        </p:txBody>
      </p:sp>
      <p:grpSp>
        <p:nvGrpSpPr>
          <p:cNvPr id="27" name="Group 1"/>
          <p:cNvGrpSpPr>
            <a:grpSpLocks/>
          </p:cNvGrpSpPr>
          <p:nvPr/>
        </p:nvGrpSpPr>
        <p:grpSpPr bwMode="auto">
          <a:xfrm>
            <a:off x="2875717" y="1726139"/>
            <a:ext cx="2785184" cy="6610430"/>
            <a:chOff x="1872184" y="3040063"/>
            <a:chExt cx="1763712" cy="2692400"/>
          </a:xfrm>
        </p:grpSpPr>
        <p:sp>
          <p:nvSpPr>
            <p:cNvPr id="28" name="Rounded Rectangle 4"/>
            <p:cNvSpPr/>
            <p:nvPr/>
          </p:nvSpPr>
          <p:spPr bwMode="auto">
            <a:xfrm>
              <a:off x="2017135" y="4056943"/>
              <a:ext cx="1390765" cy="70128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5040" algn="ctr">
                <a:defRPr/>
              </a:pPr>
              <a:r>
                <a:rPr lang="hu-HU" sz="2500" dirty="0">
                  <a:solidFill>
                    <a:schemeClr val="tx1"/>
                  </a:solidFill>
                </a:rPr>
                <a:t>Kutatási eredmények</a:t>
              </a:r>
              <a:endParaRPr lang="en-GB" sz="25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7"/>
            <p:cNvSpPr>
              <a:spLocks noChangeArrowheads="1"/>
            </p:cNvSpPr>
            <p:nvPr/>
          </p:nvSpPr>
          <p:spPr bwMode="auto">
            <a:xfrm>
              <a:off x="2017134" y="3272231"/>
              <a:ext cx="1390766" cy="679863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5040" algn="ctr"/>
              <a:r>
                <a:rPr lang="hu-HU" sz="2000" dirty="0" err="1">
                  <a:solidFill>
                    <a:schemeClr val="tx1"/>
                  </a:solidFill>
                </a:rPr>
                <a:t>Disszeminációs</a:t>
              </a:r>
              <a:r>
                <a:rPr lang="hu-HU" sz="2000" dirty="0">
                  <a:solidFill>
                    <a:schemeClr val="tx1"/>
                  </a:solidFill>
                </a:rPr>
                <a:t> terv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17"/>
            <p:cNvSpPr/>
            <p:nvPr/>
          </p:nvSpPr>
          <p:spPr bwMode="auto">
            <a:xfrm>
              <a:off x="1872184" y="3040063"/>
              <a:ext cx="1763712" cy="2692400"/>
            </a:xfrm>
            <a:prstGeom prst="roundRect">
              <a:avLst/>
            </a:pr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5040">
                <a:defRPr/>
              </a:pPr>
              <a:endParaRPr lang="en-GB"/>
            </a:p>
          </p:txBody>
        </p:sp>
      </p:grpSp>
      <p:sp>
        <p:nvSpPr>
          <p:cNvPr id="35" name="Szövegdoboz 34"/>
          <p:cNvSpPr txBox="1"/>
          <p:nvPr/>
        </p:nvSpPr>
        <p:spPr>
          <a:xfrm>
            <a:off x="844428" y="2953862"/>
            <a:ext cx="5156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</a:t>
            </a:r>
          </a:p>
          <a:p>
            <a:r>
              <a:rPr lang="hu-HU" dirty="0"/>
              <a:t>U</a:t>
            </a:r>
          </a:p>
          <a:p>
            <a:r>
              <a:rPr lang="hu-HU" dirty="0"/>
              <a:t>T</a:t>
            </a:r>
          </a:p>
          <a:p>
            <a:r>
              <a:rPr lang="hu-HU" dirty="0"/>
              <a:t>A</a:t>
            </a:r>
          </a:p>
          <a:p>
            <a:r>
              <a:rPr lang="hu-HU" dirty="0"/>
              <a:t>T</a:t>
            </a:r>
          </a:p>
          <a:p>
            <a:r>
              <a:rPr lang="hu-HU" dirty="0"/>
              <a:t>Á</a:t>
            </a:r>
          </a:p>
          <a:p>
            <a:r>
              <a:rPr lang="hu-HU" dirty="0"/>
              <a:t>S</a:t>
            </a:r>
          </a:p>
          <a:p>
            <a:endParaRPr lang="hu-HU" dirty="0"/>
          </a:p>
        </p:txBody>
      </p:sp>
      <p:sp>
        <p:nvSpPr>
          <p:cNvPr id="48" name="Rounded Rectangle 4"/>
          <p:cNvSpPr/>
          <p:nvPr/>
        </p:nvSpPr>
        <p:spPr bwMode="auto">
          <a:xfrm>
            <a:off x="3170188" y="6249251"/>
            <a:ext cx="2196241" cy="15376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5040" algn="ctr">
              <a:defRPr/>
            </a:pPr>
            <a:r>
              <a:rPr lang="hu-HU" sz="2500" dirty="0">
                <a:solidFill>
                  <a:schemeClr val="tx1"/>
                </a:solidFill>
              </a:rPr>
              <a:t>Kutatási adatkezelési terv</a:t>
            </a:r>
            <a:endParaRPr lang="en-GB" sz="2500" dirty="0">
              <a:solidFill>
                <a:schemeClr val="tx1"/>
              </a:solidFill>
            </a:endParaRPr>
          </a:p>
        </p:txBody>
      </p:sp>
      <p:sp>
        <p:nvSpPr>
          <p:cNvPr id="49" name="Kanyar felfelé 48"/>
          <p:cNvSpPr/>
          <p:nvPr/>
        </p:nvSpPr>
        <p:spPr bwMode="auto">
          <a:xfrm>
            <a:off x="6184578" y="3722879"/>
            <a:ext cx="936104" cy="98382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1" name="Kanyar felfelé 50"/>
          <p:cNvSpPr/>
          <p:nvPr/>
        </p:nvSpPr>
        <p:spPr bwMode="auto">
          <a:xfrm rot="10800000" flipH="1">
            <a:off x="6184578" y="5119625"/>
            <a:ext cx="1008112" cy="98382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2" name="Rounded Rectangle 9"/>
          <p:cNvSpPr/>
          <p:nvPr/>
        </p:nvSpPr>
        <p:spPr bwMode="auto">
          <a:xfrm>
            <a:off x="6177692" y="6437812"/>
            <a:ext cx="2622391" cy="17600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5143" tIns="72571" rIns="145143" bIns="72571" anchor="ctr"/>
          <a:lstStyle/>
          <a:p>
            <a:pPr marL="5040">
              <a:defRPr/>
            </a:pPr>
            <a:r>
              <a:rPr lang="hu-HU" sz="2500" dirty="0">
                <a:solidFill>
                  <a:schemeClr val="tx1"/>
                </a:solidFill>
              </a:rPr>
              <a:t>Értékesítés, titkosítás</a:t>
            </a:r>
            <a:endParaRPr lang="en-GB" sz="2500" dirty="0">
              <a:solidFill>
                <a:schemeClr val="tx1"/>
              </a:solidFill>
            </a:endParaRPr>
          </a:p>
        </p:txBody>
      </p:sp>
      <p:sp>
        <p:nvSpPr>
          <p:cNvPr id="57" name="Kanyar felfelé 56"/>
          <p:cNvSpPr/>
          <p:nvPr/>
        </p:nvSpPr>
        <p:spPr bwMode="auto">
          <a:xfrm rot="5400000" flipH="1">
            <a:off x="9223948" y="2084751"/>
            <a:ext cx="840162" cy="731520"/>
          </a:xfrm>
          <a:prstGeom prst="bentUp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9" name="Kanyar felfelé 58"/>
          <p:cNvSpPr/>
          <p:nvPr/>
        </p:nvSpPr>
        <p:spPr bwMode="auto">
          <a:xfrm rot="5400000">
            <a:off x="8660056" y="3510299"/>
            <a:ext cx="1967946" cy="731520"/>
          </a:xfrm>
          <a:prstGeom prst="bentUp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0" name="Jobbra nyíl 59"/>
          <p:cNvSpPr/>
          <p:nvPr/>
        </p:nvSpPr>
        <p:spPr bwMode="auto">
          <a:xfrm>
            <a:off x="8800082" y="2649770"/>
            <a:ext cx="531839" cy="484632"/>
          </a:xfrm>
          <a:prstGeom prst="rightArrow">
            <a:avLst>
              <a:gd name="adj1" fmla="val 50000"/>
              <a:gd name="adj2" fmla="val 1084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1" name="Rounded Rectangle 12"/>
          <p:cNvSpPr/>
          <p:nvPr/>
        </p:nvSpPr>
        <p:spPr bwMode="auto">
          <a:xfrm>
            <a:off x="10226487" y="4169145"/>
            <a:ext cx="1874305" cy="10704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5143" tIns="72571" rIns="145143" bIns="72571" anchor="ctr"/>
          <a:lstStyle/>
          <a:p>
            <a:pPr marL="5040">
              <a:defRPr/>
            </a:pPr>
            <a:r>
              <a:rPr lang="hu-HU" sz="2000" dirty="0">
                <a:solidFill>
                  <a:schemeClr val="tx1"/>
                </a:solidFill>
              </a:rPr>
              <a:t>Kutatási adatok archiválása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2" name="Jobbra nyíl 61"/>
          <p:cNvSpPr/>
          <p:nvPr/>
        </p:nvSpPr>
        <p:spPr bwMode="auto">
          <a:xfrm>
            <a:off x="12305258" y="1906267"/>
            <a:ext cx="720080" cy="484632"/>
          </a:xfrm>
          <a:prstGeom prst="rightArrow">
            <a:avLst>
              <a:gd name="adj1" fmla="val 50000"/>
              <a:gd name="adj2" fmla="val 4288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9" name="Rounded Rectangle 12"/>
          <p:cNvSpPr/>
          <p:nvPr/>
        </p:nvSpPr>
        <p:spPr bwMode="auto">
          <a:xfrm>
            <a:off x="13169353" y="1078714"/>
            <a:ext cx="1874305" cy="95171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5143" tIns="72571" rIns="145143" bIns="72571" anchor="ctr"/>
          <a:lstStyle/>
          <a:p>
            <a:pPr marL="5040">
              <a:defRPr/>
            </a:pPr>
            <a:r>
              <a:rPr lang="hu-HU" sz="2500" dirty="0">
                <a:solidFill>
                  <a:schemeClr val="tx1"/>
                </a:solidFill>
              </a:rPr>
              <a:t>Gold OA</a:t>
            </a:r>
            <a:endParaRPr lang="en-GB" sz="2500" dirty="0">
              <a:solidFill>
                <a:schemeClr val="tx1"/>
              </a:solidFill>
            </a:endParaRPr>
          </a:p>
        </p:txBody>
      </p:sp>
      <p:sp>
        <p:nvSpPr>
          <p:cNvPr id="70" name="Rounded Rectangle 12"/>
          <p:cNvSpPr/>
          <p:nvPr/>
        </p:nvSpPr>
        <p:spPr bwMode="auto">
          <a:xfrm>
            <a:off x="13169354" y="2300983"/>
            <a:ext cx="1874305" cy="951716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5143" tIns="72571" rIns="145143" bIns="72571" anchor="ctr"/>
          <a:lstStyle/>
          <a:p>
            <a:pPr marL="5040">
              <a:defRPr/>
            </a:pPr>
            <a:r>
              <a:rPr lang="hu-HU" sz="2500" dirty="0">
                <a:solidFill>
                  <a:schemeClr val="tx1"/>
                </a:solidFill>
              </a:rPr>
              <a:t>Zöld OA</a:t>
            </a:r>
            <a:endParaRPr lang="en-GB" sz="2500" dirty="0">
              <a:solidFill>
                <a:schemeClr val="tx1"/>
              </a:solidFill>
            </a:endParaRPr>
          </a:p>
        </p:txBody>
      </p:sp>
      <p:sp>
        <p:nvSpPr>
          <p:cNvPr id="71" name="Rounded Rectangle 12"/>
          <p:cNvSpPr/>
          <p:nvPr/>
        </p:nvSpPr>
        <p:spPr bwMode="auto">
          <a:xfrm>
            <a:off x="13166622" y="3887037"/>
            <a:ext cx="1874305" cy="951716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5143" tIns="72571" rIns="145143" bIns="72571" anchor="ctr"/>
          <a:lstStyle/>
          <a:p>
            <a:pPr marL="5040">
              <a:defRPr/>
            </a:pPr>
            <a:r>
              <a:rPr lang="hu-HU" sz="2000" dirty="0">
                <a:solidFill>
                  <a:schemeClr val="tx1"/>
                </a:solidFill>
              </a:rPr>
              <a:t>Nyílt hozzáférés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2" name="Rounded Rectangle 12"/>
          <p:cNvSpPr/>
          <p:nvPr/>
        </p:nvSpPr>
        <p:spPr bwMode="auto">
          <a:xfrm>
            <a:off x="13170987" y="5039399"/>
            <a:ext cx="1874305" cy="951716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5143" tIns="72571" rIns="145143" bIns="72571" anchor="ctr"/>
          <a:lstStyle/>
          <a:p>
            <a:pPr marL="5040">
              <a:defRPr/>
            </a:pPr>
            <a:r>
              <a:rPr lang="hu-HU" sz="2000" dirty="0">
                <a:solidFill>
                  <a:schemeClr val="tx1"/>
                </a:solidFill>
              </a:rPr>
              <a:t>Zárt hozzáférés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3" name="Jobbra nyíl 72"/>
          <p:cNvSpPr/>
          <p:nvPr/>
        </p:nvSpPr>
        <p:spPr bwMode="auto">
          <a:xfrm>
            <a:off x="12305258" y="4610496"/>
            <a:ext cx="720080" cy="484632"/>
          </a:xfrm>
          <a:prstGeom prst="rightArrow">
            <a:avLst>
              <a:gd name="adj1" fmla="val 50000"/>
              <a:gd name="adj2" fmla="val 4288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4" name="Jobbra nyíl 73"/>
          <p:cNvSpPr/>
          <p:nvPr/>
        </p:nvSpPr>
        <p:spPr bwMode="auto">
          <a:xfrm>
            <a:off x="8971881" y="7302278"/>
            <a:ext cx="720080" cy="484632"/>
          </a:xfrm>
          <a:prstGeom prst="rightArrow">
            <a:avLst>
              <a:gd name="adj1" fmla="val 50000"/>
              <a:gd name="adj2" fmla="val 4288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7" name="Rounded Rectangle 12"/>
          <p:cNvSpPr/>
          <p:nvPr/>
        </p:nvSpPr>
        <p:spPr bwMode="auto">
          <a:xfrm>
            <a:off x="10197514" y="6804248"/>
            <a:ext cx="2323768" cy="12162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5143" tIns="72571" rIns="145143" bIns="72571" anchor="ctr"/>
          <a:lstStyle/>
          <a:p>
            <a:pPr marL="5040">
              <a:defRPr/>
            </a:pPr>
            <a:r>
              <a:rPr lang="hu-HU" sz="2500" dirty="0">
                <a:solidFill>
                  <a:schemeClr val="tx1"/>
                </a:solidFill>
              </a:rPr>
              <a:t>Szabadalom</a:t>
            </a:r>
            <a:endParaRPr lang="en-GB" sz="2500" dirty="0">
              <a:solidFill>
                <a:schemeClr val="tx1"/>
              </a:solidFill>
            </a:endParaRPr>
          </a:p>
        </p:txBody>
      </p:sp>
      <p:sp>
        <p:nvSpPr>
          <p:cNvPr id="78" name="Jobbra nyíl 77"/>
          <p:cNvSpPr/>
          <p:nvPr/>
        </p:nvSpPr>
        <p:spPr bwMode="auto">
          <a:xfrm>
            <a:off x="1504058" y="4127908"/>
            <a:ext cx="1080120" cy="1139692"/>
          </a:xfrm>
          <a:prstGeom prst="rightArrow">
            <a:avLst>
              <a:gd name="adj1" fmla="val 50000"/>
              <a:gd name="adj2" fmla="val 4288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303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/>
              <a:t>OpenAIRE2020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1864098" y="2268543"/>
            <a:ext cx="13610777" cy="6048375"/>
          </a:xfrm>
        </p:spPr>
        <p:txBody>
          <a:bodyPr/>
          <a:lstStyle/>
          <a:p>
            <a:r>
              <a:rPr lang="hu-HU" dirty="0"/>
              <a:t>2015 január </a:t>
            </a:r>
          </a:p>
          <a:p>
            <a:r>
              <a:rPr lang="en-GB" dirty="0"/>
              <a:t>42 </a:t>
            </a:r>
            <a:r>
              <a:rPr lang="hu-HU" dirty="0"/>
              <a:t>hónap</a:t>
            </a:r>
            <a:endParaRPr lang="en-GB" dirty="0"/>
          </a:p>
          <a:p>
            <a:r>
              <a:rPr lang="en-GB" dirty="0"/>
              <a:t>50 </a:t>
            </a:r>
            <a:r>
              <a:rPr lang="hu-HU" dirty="0"/>
              <a:t>partner</a:t>
            </a:r>
            <a:endParaRPr lang="en-GB" dirty="0"/>
          </a:p>
          <a:p>
            <a:pPr lvl="1"/>
            <a:r>
              <a:rPr lang="en-GB" dirty="0"/>
              <a:t>33 </a:t>
            </a:r>
            <a:r>
              <a:rPr lang="hu-HU" dirty="0"/>
              <a:t>Nemzeti </a:t>
            </a:r>
            <a:r>
              <a:rPr lang="hu-HU" dirty="0" err="1"/>
              <a:t>open</a:t>
            </a:r>
            <a:r>
              <a:rPr lang="hu-HU" dirty="0"/>
              <a:t> </a:t>
            </a:r>
            <a:r>
              <a:rPr lang="hu-HU" dirty="0" err="1"/>
              <a:t>access</a:t>
            </a:r>
            <a:r>
              <a:rPr lang="hu-HU" dirty="0"/>
              <a:t> </a:t>
            </a:r>
            <a:r>
              <a:rPr lang="hu-HU" dirty="0" err="1"/>
              <a:t>helpdesk</a:t>
            </a:r>
            <a:r>
              <a:rPr lang="hu-HU" dirty="0"/>
              <a:t> pontok</a:t>
            </a:r>
          </a:p>
          <a:p>
            <a:pPr lvl="1"/>
            <a:r>
              <a:rPr lang="en-GB" dirty="0"/>
              <a:t>7 </a:t>
            </a:r>
            <a:r>
              <a:rPr lang="hu-HU" dirty="0"/>
              <a:t> Technikai partner</a:t>
            </a:r>
            <a:endParaRPr lang="en-GB" dirty="0"/>
          </a:p>
          <a:p>
            <a:pPr lvl="1"/>
            <a:r>
              <a:rPr lang="en-GB" dirty="0"/>
              <a:t>12 </a:t>
            </a:r>
            <a:r>
              <a:rPr lang="hu-HU" dirty="0"/>
              <a:t>Tudományos szervezet</a:t>
            </a:r>
            <a:endParaRPr lang="en-GB" dirty="0"/>
          </a:p>
          <a:p>
            <a:pPr lvl="1"/>
            <a:r>
              <a:rPr lang="en-GB" dirty="0"/>
              <a:t>3 </a:t>
            </a:r>
            <a:r>
              <a:rPr lang="hu-HU" dirty="0"/>
              <a:t>Adatközösség</a:t>
            </a:r>
            <a:endParaRPr lang="en-GB" dirty="0"/>
          </a:p>
          <a:p>
            <a:pPr lvl="1"/>
            <a:r>
              <a:rPr lang="en-GB" dirty="0"/>
              <a:t>3 </a:t>
            </a:r>
            <a:r>
              <a:rPr lang="hu-HU" dirty="0"/>
              <a:t>Jogi szakértő</a:t>
            </a:r>
            <a:endParaRPr lang="en-GB" dirty="0"/>
          </a:p>
          <a:p>
            <a:r>
              <a:rPr lang="hu-HU" dirty="0"/>
              <a:t>Több projektet magában foglaló program</a:t>
            </a:r>
            <a:endParaRPr lang="en-GB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6" name="Picture 5" descr="Sl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930" y="1979712"/>
            <a:ext cx="690465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1436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Bullet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Pages>0</Pages>
  <Words>844</Words>
  <Characters>0</Characters>
  <Application>Microsoft Office PowerPoint</Application>
  <PresentationFormat>Egyéni</PresentationFormat>
  <Lines>0</Lines>
  <Paragraphs>339</Paragraphs>
  <Slides>32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Bullets</vt:lpstr>
      <vt:lpstr>OpenAIRE</vt:lpstr>
      <vt:lpstr>PowerPoint-bemutató</vt:lpstr>
      <vt:lpstr>Résztvevők</vt:lpstr>
      <vt:lpstr>Előzmények</vt:lpstr>
      <vt:lpstr>OpenAIRE</vt:lpstr>
      <vt:lpstr>PowerPoint-bemutató</vt:lpstr>
      <vt:lpstr>OpenAIREplus</vt:lpstr>
      <vt:lpstr>PowerPoint-bemutató</vt:lpstr>
      <vt:lpstr>OpenAIRE2020</vt:lpstr>
      <vt:lpstr>Tevékenységek</vt:lpstr>
      <vt:lpstr>OpenAIRE célok</vt:lpstr>
      <vt:lpstr>PowerPoint-bemutató</vt:lpstr>
      <vt:lpstr>Európa-szintű integrált kutatási információs rendszer kiépítése</vt:lpstr>
      <vt:lpstr>1. Nyitottság</vt:lpstr>
      <vt:lpstr>2. Interoperabilitás</vt:lpstr>
      <vt:lpstr>3. Szolgáltatás központú infrastruktúra</vt:lpstr>
      <vt:lpstr>H2020 DATA Pilot</vt:lpstr>
      <vt:lpstr>RDM – Research Data Management</vt:lpstr>
      <vt:lpstr>Érintett tudományterületek</vt:lpstr>
      <vt:lpstr>Részvételi követelmény</vt:lpstr>
      <vt:lpstr>Ki- és belépés - Opting in /out</vt:lpstr>
      <vt:lpstr>Pilot részvétel: ki- és belépők</vt:lpstr>
      <vt:lpstr>Pilot feladatok </vt:lpstr>
      <vt:lpstr>Pilot feladatok</vt:lpstr>
      <vt:lpstr>FP7 Gold OA Pilot</vt:lpstr>
      <vt:lpstr>Gold OA publikálás</vt:lpstr>
      <vt:lpstr>Kitételek</vt:lpstr>
      <vt:lpstr>PowerPoint-bemutató</vt:lpstr>
      <vt:lpstr>Tudományos Kommunikáció</vt:lpstr>
      <vt:lpstr>Új tudománymetriai eszközök</vt:lpstr>
      <vt:lpstr>Küldetésnyilatkozat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Title</dc:title>
  <dc:creator>GIANNIS</dc:creator>
  <cp:lastModifiedBy>Dorina Balázsi</cp:lastModifiedBy>
  <cp:revision>658</cp:revision>
  <dcterms:modified xsi:type="dcterms:W3CDTF">2020-08-17T21:52:28Z</dcterms:modified>
</cp:coreProperties>
</file>