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5"/>
  </p:notesMasterIdLst>
  <p:sldIdLst>
    <p:sldId id="271" r:id="rId3"/>
    <p:sldId id="272" r:id="rId4"/>
    <p:sldId id="347" r:id="rId5"/>
    <p:sldId id="348" r:id="rId6"/>
    <p:sldId id="349" r:id="rId7"/>
    <p:sldId id="352" r:id="rId8"/>
    <p:sldId id="354" r:id="rId9"/>
    <p:sldId id="355" r:id="rId10"/>
    <p:sldId id="370" r:id="rId11"/>
    <p:sldId id="371" r:id="rId12"/>
    <p:sldId id="372" r:id="rId13"/>
    <p:sldId id="356" r:id="rId14"/>
    <p:sldId id="373" r:id="rId15"/>
    <p:sldId id="374" r:id="rId16"/>
    <p:sldId id="375" r:id="rId17"/>
    <p:sldId id="377" r:id="rId18"/>
    <p:sldId id="378" r:id="rId19"/>
    <p:sldId id="379" r:id="rId20"/>
    <p:sldId id="380" r:id="rId21"/>
    <p:sldId id="382" r:id="rId22"/>
    <p:sldId id="383" r:id="rId23"/>
    <p:sldId id="363" r:id="rId24"/>
    <p:sldId id="364" r:id="rId25"/>
    <p:sldId id="392" r:id="rId26"/>
    <p:sldId id="384" r:id="rId27"/>
    <p:sldId id="385" r:id="rId28"/>
    <p:sldId id="387" r:id="rId29"/>
    <p:sldId id="365" r:id="rId30"/>
    <p:sldId id="388" r:id="rId31"/>
    <p:sldId id="389" r:id="rId32"/>
    <p:sldId id="390" r:id="rId33"/>
    <p:sldId id="391" r:id="rId3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D577A"/>
    <a:srgbClr val="FBFBFB"/>
    <a:srgbClr val="E3E6EB"/>
    <a:srgbClr val="BDD2F2"/>
    <a:srgbClr val="FF6600"/>
    <a:srgbClr val="669900"/>
    <a:srgbClr val="99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224" y="-96"/>
      </p:cViewPr>
      <p:guideLst>
        <p:guide orient="horz" pos="2144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tableStyles" Target="tableStyle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presProps" Target="pres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BC8C401-3773-4EAF-92F9-88E3B1A1A2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CBF94AC-68C8-435A-AA6C-0D50AA6853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9987484-F2B5-403C-A9AF-B8A5BB1EDF92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93031E4-301F-4B97-9B4C-32445AD62C5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62CE459-CB77-4A54-B63B-B0A3A5FDAF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45FDBFD-8BC4-481E-AC29-6D350F0A9B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FE90D68-E378-408D-A55F-F490146872D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D0F6-52DA-47D3-943B-53F97F0ED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EDC02-A921-4F89-9627-043A26453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60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9163-53E6-4B48-8645-566817AF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53E8A-C59F-458B-B306-727663948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99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081FD-868D-45D7-96D5-40FA574DD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77088" y="1292225"/>
            <a:ext cx="1966912" cy="5037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BED25-FE1F-433F-B8C3-C98D6B08E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4763" y="1292225"/>
            <a:ext cx="5749925" cy="5037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96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32F9-4939-4479-89E0-FEA38B72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FD67E-FD89-4489-A1CB-4CEB8F615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4809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9284-AA8A-4ACF-B43A-A4DEF69D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6068-2019-462C-9AF9-B8AF19534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501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D492-6219-4005-B40F-5F98ECF5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5C277-B364-4713-B3CB-1103DFE5D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088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F929-28ED-4C40-BC62-9E940130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91D0-9BAE-4C65-82D3-3A8820AE7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763" y="1390650"/>
            <a:ext cx="36671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89FBD-64F8-46F1-A546-2C77990D1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288" y="1390650"/>
            <a:ext cx="36671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073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C330-C094-48C4-B800-ADF0DF09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EA777-7546-45AA-BB5F-62A1240D7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7A33-35F5-4DD0-82FC-EF73F186F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73092-95B6-4563-8FD1-5F4E33B62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6972E-6B07-4775-A2F8-9080C6E13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53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B0AC-7514-4D17-9E0E-E98AC8A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61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310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A0C5-966E-45C6-AAF1-7EA99D07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A585B-089F-4EB8-A593-E9DBB8E2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90FD4-0FA9-4BC5-8328-6B5CA81DE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69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7D12-39D6-4E0A-B2EE-89E15333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D05EA-35A5-459A-B176-52D565E45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730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6CC9-B198-4D8A-A102-F72729BA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2D258-B08B-476A-AB01-284706B32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93A21-5515-49FE-8B77-43EFDB3AD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671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2A79-A230-4EF6-94B5-C0CCADF3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E81D6-627E-4197-A058-0C24B7A12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865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C26B8-2F6D-4B32-A138-7919C8791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77088" y="401638"/>
            <a:ext cx="1966912" cy="5743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FC086-7462-403C-8185-B4ED84368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4763" y="401638"/>
            <a:ext cx="5749925" cy="5743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4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F18F-6955-4815-A3F6-65A187C8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5DADF-F0C5-40B5-956C-1DB3125B1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31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C1B6-C102-4B68-A179-FA066BAB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B42DF-102E-4BEA-B82C-5A0AF1C9D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763" y="2044700"/>
            <a:ext cx="3857625" cy="428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66237-5E22-4DD2-AC5A-D37559354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4788" y="2044700"/>
            <a:ext cx="3859212" cy="428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27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092E-7D64-411E-9F18-C601E0CD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F8F28-FA99-4341-9906-726627E22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95625-C125-488A-8D9F-839F90E40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59E51-0ECC-4D16-82D2-09765B161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9FB9BA-65C9-4695-8E63-36199B050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47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42E6-C697-407C-9CE1-A0E30D2E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53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0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4CB-C30D-4242-B9C8-3E41D49B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04CF-F255-4926-8BDB-BE429230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A865E-1AB2-4708-A09D-B29E666D9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49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72F3-8FF3-435B-A91B-D7D2B8B2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A2D24-25AF-4428-BFC2-33337F316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C99CE-6264-4041-A879-0EDD6D3B6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15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6">
            <a:extLst>
              <a:ext uri="{FF2B5EF4-FFF2-40B4-BE49-F238E27FC236}">
                <a16:creationId xmlns:a16="http://schemas.microsoft.com/office/drawing/2014/main" id="{BE9D7A0E-486A-4E42-823E-DBF268AD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2668588"/>
            <a:ext cx="534987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C2B3CEF5-C761-437D-B4CC-ABCBA3D11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4763" y="2044700"/>
            <a:ext cx="7869237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Mintaszöveg szerkesztése</a:t>
            </a:r>
          </a:p>
          <a:p>
            <a:pPr lvl="1"/>
            <a:r>
              <a:rPr lang="fr-FR" altLang="en-US"/>
              <a:t>Második szint</a:t>
            </a:r>
          </a:p>
          <a:p>
            <a:pPr lvl="2"/>
            <a:r>
              <a:rPr lang="fr-FR" altLang="en-US"/>
              <a:t>Harmadik szint</a:t>
            </a:r>
          </a:p>
          <a:p>
            <a:pPr lvl="3"/>
            <a:r>
              <a:rPr lang="fr-FR" altLang="en-US"/>
              <a:t>Negyedik szint</a:t>
            </a:r>
          </a:p>
          <a:p>
            <a:pPr lvl="4"/>
            <a:r>
              <a:rPr lang="fr-FR" altLang="en-US"/>
              <a:t>Ötödik szint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F7688012-EF41-478B-BAEE-48C13C1AD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4763" y="1292225"/>
            <a:ext cx="7869237" cy="484188"/>
          </a:xfrm>
          <a:prstGeom prst="rect">
            <a:avLst/>
          </a:prstGeom>
          <a:solidFill>
            <a:srgbClr val="3D5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Mintacím szerkesztése</a:t>
            </a:r>
          </a:p>
        </p:txBody>
      </p:sp>
      <p:pic>
        <p:nvPicPr>
          <p:cNvPr id="1029" name="Kép 1">
            <a:extLst>
              <a:ext uri="{FF2B5EF4-FFF2-40B4-BE49-F238E27FC236}">
                <a16:creationId xmlns:a16="http://schemas.microsoft.com/office/drawing/2014/main" id="{C4F60B6B-DB7E-43EF-8645-6E594592C6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5000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</a:defRPr>
      </a:lvl2pPr>
      <a:lvl3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</a:defRPr>
      </a:lvl3pPr>
      <a:lvl4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</a:defRPr>
      </a:lvl4pPr>
      <a:lvl5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400" kern="1200">
          <a:solidFill>
            <a:srgbClr val="3D577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000" kern="1200">
          <a:solidFill>
            <a:srgbClr val="3D577A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kern="1200">
          <a:solidFill>
            <a:srgbClr val="3D577A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–"/>
        <a:defRPr sz="1600" kern="1200">
          <a:solidFill>
            <a:srgbClr val="3D577A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1600" kern="1200">
          <a:solidFill>
            <a:srgbClr val="3D5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6">
            <a:extLst>
              <a:ext uri="{FF2B5EF4-FFF2-40B4-BE49-F238E27FC236}">
                <a16:creationId xmlns:a16="http://schemas.microsoft.com/office/drawing/2014/main" id="{B9975A76-2519-49C4-9BD5-BFA743F28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2668588"/>
            <a:ext cx="534987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1235DC80-0CDF-4A05-B6CA-6F571415B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4763" y="1390650"/>
            <a:ext cx="748665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Mintaszöveg szerkesztése</a:t>
            </a:r>
          </a:p>
          <a:p>
            <a:pPr lvl="1"/>
            <a:r>
              <a:rPr lang="fr-FR" altLang="en-US"/>
              <a:t>Második szint</a:t>
            </a:r>
          </a:p>
          <a:p>
            <a:pPr lvl="2"/>
            <a:r>
              <a:rPr lang="fr-FR" altLang="en-US"/>
              <a:t>Harmadik szint</a:t>
            </a:r>
          </a:p>
          <a:p>
            <a:pPr lvl="3"/>
            <a:r>
              <a:rPr lang="fr-FR" altLang="en-US"/>
              <a:t>Negyedik szint</a:t>
            </a:r>
          </a:p>
          <a:p>
            <a:pPr lvl="4"/>
            <a:r>
              <a:rPr lang="fr-FR" altLang="en-US"/>
              <a:t>Ötödik szint</a:t>
            </a:r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C83AB5D7-415B-44E4-BA37-649A54FA7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4763" y="401638"/>
            <a:ext cx="7869237" cy="484187"/>
          </a:xfrm>
          <a:prstGeom prst="rect">
            <a:avLst/>
          </a:prstGeom>
          <a:solidFill>
            <a:srgbClr val="3D5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Mintacím szerkesztése</a:t>
            </a:r>
          </a:p>
        </p:txBody>
      </p:sp>
      <p:pic>
        <p:nvPicPr>
          <p:cNvPr id="2053" name="Kép 3">
            <a:extLst>
              <a:ext uri="{FF2B5EF4-FFF2-40B4-BE49-F238E27FC236}">
                <a16:creationId xmlns:a16="http://schemas.microsoft.com/office/drawing/2014/main" id="{DDEE3D5B-EC11-473F-BF7A-148B8DEF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13"/>
          <a:stretch>
            <a:fillRect/>
          </a:stretch>
        </p:blipFill>
        <p:spPr bwMode="auto">
          <a:xfrm>
            <a:off x="0" y="-11113"/>
            <a:ext cx="122396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5000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000" kern="1200">
          <a:solidFill>
            <a:srgbClr val="3D577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000" kern="1200">
          <a:solidFill>
            <a:srgbClr val="3D577A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40000"/>
        </a:spcBef>
        <a:spcAft>
          <a:spcPct val="0"/>
        </a:spcAft>
        <a:buClr>
          <a:srgbClr val="99CC00"/>
        </a:buClr>
        <a:buSzPct val="150000"/>
        <a:buChar char="•"/>
        <a:defRPr kern="1200">
          <a:solidFill>
            <a:srgbClr val="3D577A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–"/>
        <a:defRPr sz="1600" kern="1200">
          <a:solidFill>
            <a:srgbClr val="3D577A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1600" kern="1200">
          <a:solidFill>
            <a:srgbClr val="3D5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da.zs&#243;fia@konyvtar.mta.hu" TargetMode="External" /><Relationship Id="rId2" Type="http://schemas.openxmlformats.org/officeDocument/2006/relationships/hyperlink" Target="mailto:soos.sandor@konyvtar.mta.hu" TargetMode="Externa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0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8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9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22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25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28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>
            <a:extLst>
              <a:ext uri="{FF2B5EF4-FFF2-40B4-BE49-F238E27FC236}">
                <a16:creationId xmlns:a16="http://schemas.microsoft.com/office/drawing/2014/main" id="{1C2C9665-23A6-47B5-A65E-80E7759A890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1375" y="2411413"/>
            <a:ext cx="7323138" cy="2674937"/>
          </a:xfrm>
          <a:solidFill>
            <a:schemeClr val="bg1"/>
          </a:solidFill>
        </p:spPr>
        <p:txBody>
          <a:bodyPr/>
          <a:lstStyle/>
          <a:p>
            <a:r>
              <a:rPr lang="hu-HU" altLang="en-US" sz="2400">
                <a:solidFill>
                  <a:srgbClr val="3D577A"/>
                </a:solidFill>
              </a:rPr>
              <a:t>A tudománymetria a kutatásértékelésben</a:t>
            </a:r>
            <a:br>
              <a:rPr lang="hu-HU" altLang="en-US" sz="2000" b="1">
                <a:solidFill>
                  <a:srgbClr val="3D577A"/>
                </a:solidFill>
              </a:rPr>
            </a:br>
            <a:r>
              <a:rPr lang="hu-HU" altLang="en-US" sz="2000" b="1">
                <a:solidFill>
                  <a:srgbClr val="3D577A"/>
                </a:solidFill>
              </a:rPr>
              <a:t>Minőségmérés és publikációs stratégia „</a:t>
            </a:r>
            <a:r>
              <a:rPr lang="en-US" altLang="en-US" sz="2000" b="1">
                <a:solidFill>
                  <a:srgbClr val="3D577A"/>
                </a:solidFill>
              </a:rPr>
              <a:t>n</a:t>
            </a:r>
            <a:r>
              <a:rPr lang="hu-HU" altLang="en-US" sz="2000" b="1">
                <a:solidFill>
                  <a:srgbClr val="3D577A"/>
                </a:solidFill>
              </a:rPr>
              <a:t>yíltan” </a:t>
            </a:r>
            <a:br>
              <a:rPr lang="hu-HU" altLang="en-US" sz="2400">
                <a:solidFill>
                  <a:srgbClr val="3D577A"/>
                </a:solidFill>
              </a:rPr>
            </a:br>
            <a:br>
              <a:rPr lang="hu-HU" altLang="en-US" sz="2400">
                <a:solidFill>
                  <a:srgbClr val="3D577A"/>
                </a:solidFill>
              </a:rPr>
            </a:br>
            <a:br>
              <a:rPr lang="hu-HU" altLang="en-US" sz="2400">
                <a:solidFill>
                  <a:srgbClr val="3D577A"/>
                </a:solidFill>
              </a:rPr>
            </a:br>
            <a:r>
              <a:rPr lang="hu-HU" altLang="en-US" sz="1800">
                <a:solidFill>
                  <a:srgbClr val="3D577A"/>
                </a:solidFill>
              </a:rPr>
              <a:t>Soós </a:t>
            </a:r>
            <a:r>
              <a:rPr lang="en-US" altLang="en-US" sz="1800">
                <a:solidFill>
                  <a:srgbClr val="3D577A"/>
                </a:solidFill>
              </a:rPr>
              <a:t>S</a:t>
            </a:r>
            <a:r>
              <a:rPr lang="hu-HU" altLang="en-US" sz="1800">
                <a:solidFill>
                  <a:srgbClr val="3D577A"/>
                </a:solidFill>
              </a:rPr>
              <a:t>ándor</a:t>
            </a:r>
            <a:br>
              <a:rPr lang="hu-HU" altLang="en-US" sz="2000">
                <a:solidFill>
                  <a:srgbClr val="3D577A"/>
                </a:solidFill>
              </a:rPr>
            </a:br>
            <a:r>
              <a:rPr lang="hu-HU" altLang="en-US" sz="1400">
                <a:solidFill>
                  <a:srgbClr val="3D577A"/>
                </a:solidFill>
                <a:hlinkClick r:id="rId2"/>
              </a:rPr>
              <a:t>soos.sandor@konyvtar.mta.hu</a:t>
            </a:r>
            <a:br>
              <a:rPr lang="hu-HU" altLang="en-US" sz="2000">
                <a:solidFill>
                  <a:srgbClr val="3D577A"/>
                </a:solidFill>
              </a:rPr>
            </a:br>
            <a:r>
              <a:rPr lang="hu-HU" altLang="en-US" sz="1800">
                <a:solidFill>
                  <a:srgbClr val="3D577A"/>
                </a:solidFill>
              </a:rPr>
              <a:t>Vida Zsófia</a:t>
            </a:r>
            <a:br>
              <a:rPr lang="hu-HU" altLang="en-US" sz="1800">
                <a:solidFill>
                  <a:srgbClr val="3D577A"/>
                </a:solidFill>
              </a:rPr>
            </a:br>
            <a:r>
              <a:rPr lang="hu-HU" altLang="en-US" sz="1400">
                <a:solidFill>
                  <a:srgbClr val="3D577A"/>
                </a:solidFill>
                <a:hlinkClick r:id="rId3"/>
              </a:rPr>
              <a:t>vida.zsófia@konyvtar.mta.hu</a:t>
            </a:r>
            <a:br>
              <a:rPr lang="hu-HU" altLang="en-US" sz="2000">
                <a:solidFill>
                  <a:srgbClr val="3D577A"/>
                </a:solidFill>
              </a:rPr>
            </a:br>
            <a:endParaRPr lang="hu-HU" altLang="en-US" sz="2000">
              <a:solidFill>
                <a:srgbClr val="3D577A"/>
              </a:solidFill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0C1DDF9D-101F-40B1-A5DA-0C3CFAE48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D9CC115B-52AA-468D-9F62-0CCFC24BB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5918200"/>
            <a:ext cx="1900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 altLang="en-US" sz="1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2">
            <a:extLst>
              <a:ext uri="{FF2B5EF4-FFF2-40B4-BE49-F238E27FC236}">
                <a16:creationId xmlns:a16="http://schemas.microsoft.com/office/drawing/2014/main" id="{D3D5342D-2760-4358-ADBD-86A64B1FD1A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„Minőség” vs. hatásmérés (szinkrón folyóiratmutatók)</a:t>
            </a:r>
            <a:endParaRPr lang="hu-HU" altLang="en-US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DD78E0F8-E667-43AB-AAD9-72E66ACF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186A956A-9EC0-4810-8038-5FF88608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212850"/>
            <a:ext cx="543560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2">
            <a:extLst>
              <a:ext uri="{FF2B5EF4-FFF2-40B4-BE49-F238E27FC236}">
                <a16:creationId xmlns:a16="http://schemas.microsoft.com/office/drawing/2014/main" id="{A4B619A6-7968-4114-A2CF-DC940304520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„Gatekeeper”/”Kapuőr”-elmélet</a:t>
            </a:r>
            <a:endParaRPr lang="hu-HU" altLang="en-US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E5897D6B-CA7E-4F3D-AF32-9E889A12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0C2B3BDF-B78F-4146-9539-75149DC8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282700"/>
            <a:ext cx="5689600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2">
            <a:extLst>
              <a:ext uri="{FF2B5EF4-FFF2-40B4-BE49-F238E27FC236}">
                <a16:creationId xmlns:a16="http://schemas.microsoft.com/office/drawing/2014/main" id="{823DFF5F-601B-45EF-9F3E-F1269E1BE37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Nyílt erőforrások a publikációs stratégia értékeléséhez</a:t>
            </a:r>
            <a:endParaRPr lang="hu-HU" altLang="en-US"/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4F4E16C6-2890-458B-9A2E-F1EA36478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val 4">
            <a:extLst>
              <a:ext uri="{FF2B5EF4-FFF2-40B4-BE49-F238E27FC236}">
                <a16:creationId xmlns:a16="http://schemas.microsoft.com/office/drawing/2014/main" id="{FF55D653-67BC-4C02-A930-9D5F5AED1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1400175"/>
            <a:ext cx="3205162" cy="3235325"/>
          </a:xfrm>
          <a:prstGeom prst="ellipse">
            <a:avLst/>
          </a:prstGeom>
          <a:solidFill>
            <a:schemeClr val="accent1">
              <a:alpha val="40999"/>
            </a:schemeClr>
          </a:solidFill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41" name="Oval 5">
            <a:extLst>
              <a:ext uri="{FF2B5EF4-FFF2-40B4-BE49-F238E27FC236}">
                <a16:creationId xmlns:a16="http://schemas.microsoft.com/office/drawing/2014/main" id="{CD0E50AA-87A3-468C-A95A-1E204611F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1558925"/>
            <a:ext cx="2660650" cy="2514600"/>
          </a:xfrm>
          <a:prstGeom prst="ellipse">
            <a:avLst/>
          </a:prstGeom>
          <a:solidFill>
            <a:srgbClr val="FF6600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491F083D-48AF-4C67-8890-B9AF61C76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8" y="1801813"/>
            <a:ext cx="2797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>
                <a:solidFill>
                  <a:schemeClr val="tx1"/>
                </a:solidFill>
                <a:ea typeface="SimSun" panose="02010600030101010101" pitchFamily="2" charset="-122"/>
              </a:rPr>
              <a:t>Web of Science (Thomson):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  <a:ea typeface="SimSun" panose="02010600030101010101" pitchFamily="2" charset="-122"/>
              </a:rPr>
              <a:t>Journal Impact Factor</a:t>
            </a:r>
            <a:r>
              <a:rPr lang="hu-HU" altLang="en-US" sz="1800">
                <a:solidFill>
                  <a:schemeClr val="tx1"/>
                </a:solidFill>
              </a:rPr>
              <a:t> (JIF)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  <a:ea typeface="SimSun" panose="02010600030101010101" pitchFamily="2" charset="-122"/>
              </a:rPr>
              <a:t>EigenFactor</a:t>
            </a:r>
            <a:r>
              <a:rPr lang="hu-HU" altLang="en-US" sz="1800">
                <a:solidFill>
                  <a:schemeClr val="tx1"/>
                </a:solidFill>
              </a:rPr>
              <a:t> (EF)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  <a:ea typeface="SimSun" panose="02010600030101010101" pitchFamily="2" charset="-122"/>
              </a:rPr>
              <a:t>Article Influence Score</a:t>
            </a:r>
            <a:r>
              <a:rPr lang="hu-HU" altLang="en-US" sz="1800">
                <a:solidFill>
                  <a:schemeClr val="tx1"/>
                </a:solidFill>
              </a:rPr>
              <a:t> (AIF)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34C2DEC5-9E35-4F9C-83A4-2B7400CE2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4175125"/>
            <a:ext cx="4791075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>
                <a:solidFill>
                  <a:schemeClr val="tx1"/>
                </a:solidFill>
                <a:ea typeface="SimSun" panose="02010600030101010101" pitchFamily="2" charset="-122"/>
              </a:rPr>
              <a:t>Scopus (Elsevier):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  <a:ea typeface="SimSun" panose="02010600030101010101" pitchFamily="2" charset="-122"/>
              </a:rPr>
              <a:t>Scimago Journal Rank</a:t>
            </a:r>
            <a:r>
              <a:rPr lang="hu-HU" altLang="en-US" sz="1800">
                <a:solidFill>
                  <a:schemeClr val="tx1"/>
                </a:solidFill>
              </a:rPr>
              <a:t> </a:t>
            </a:r>
            <a:r>
              <a:rPr lang="en-US" altLang="en-US" sz="1800">
                <a:solidFill>
                  <a:schemeClr val="tx1"/>
                </a:solidFill>
              </a:rPr>
              <a:t>(S</a:t>
            </a:r>
            <a:r>
              <a:rPr lang="hu-HU" altLang="en-US" sz="1800">
                <a:solidFill>
                  <a:schemeClr val="tx1"/>
                </a:solidFill>
              </a:rPr>
              <a:t>J</a:t>
            </a:r>
            <a:r>
              <a:rPr lang="en-US" altLang="en-US" sz="1800">
                <a:solidFill>
                  <a:schemeClr val="tx1"/>
                </a:solidFill>
              </a:rPr>
              <a:t>R</a:t>
            </a:r>
            <a:r>
              <a:rPr lang="hu-HU" altLang="en-US" sz="180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  <a:ea typeface="SimSun" panose="02010600030101010101" pitchFamily="2" charset="-122"/>
              </a:rPr>
              <a:t>Source Normalized Impact per Paper</a:t>
            </a:r>
            <a:r>
              <a:rPr lang="hu-HU" altLang="en-US" sz="1800">
                <a:solidFill>
                  <a:schemeClr val="tx1"/>
                </a:solidFill>
              </a:rPr>
              <a:t> (SNIP)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  <a:ea typeface="SimSun" panose="02010600030101010101" pitchFamily="2" charset="-122"/>
              </a:rPr>
              <a:t>Impact per Paper</a:t>
            </a:r>
            <a:r>
              <a:rPr lang="hu-HU" altLang="en-US" sz="1800">
                <a:solidFill>
                  <a:schemeClr val="tx1"/>
                </a:solidFill>
              </a:rPr>
              <a:t> (</a:t>
            </a:r>
            <a:r>
              <a:rPr lang="en-US" altLang="en-US" sz="1800">
                <a:solidFill>
                  <a:schemeClr val="tx1"/>
                </a:solidFill>
              </a:rPr>
              <a:t>I</a:t>
            </a:r>
            <a:r>
              <a:rPr lang="hu-HU" altLang="en-US" sz="1800">
                <a:solidFill>
                  <a:schemeClr val="tx1"/>
                </a:solidFill>
              </a:rPr>
              <a:t>PP)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35BDE906-5C32-491C-B917-9D3832CAB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194175"/>
            <a:ext cx="3076575" cy="13716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/>
              <a:t>MTMT 2016 -</a:t>
            </a:r>
            <a:endParaRPr lang="hu-HU" altLang="en-US" sz="2400">
              <a:ea typeface="SimSun" panose="02010600030101010101" pitchFamily="2" charset="-122"/>
            </a:endParaRPr>
          </a:p>
          <a:p>
            <a:pPr eaLnBrk="1" hangingPunct="1"/>
            <a:r>
              <a:rPr lang="hu-HU" altLang="en-US" sz="2000"/>
              <a:t>Journal Impact Factor &gt;&gt; „Presztizsfaktor” (SJR)</a:t>
            </a:r>
          </a:p>
          <a:p>
            <a:pPr eaLnBrk="1" hangingPunct="1"/>
            <a:endParaRPr lang="hu-HU" altLang="en-US" sz="2000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18F2D784-E489-4B86-8008-726526D74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38" y="1255713"/>
            <a:ext cx="27971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>
                <a:solidFill>
                  <a:schemeClr val="tx1"/>
                </a:solidFill>
              </a:rPr>
              <a:t>Google Scholar</a:t>
            </a:r>
          </a:p>
          <a:p>
            <a:pPr eaLnBrk="1" hangingPunct="1"/>
            <a:r>
              <a:rPr lang="hu-HU" altLang="en-US" sz="1800">
                <a:solidFill>
                  <a:schemeClr val="tx1"/>
                </a:solidFill>
              </a:rPr>
              <a:t>H-index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2">
            <a:extLst>
              <a:ext uri="{FF2B5EF4-FFF2-40B4-BE49-F238E27FC236}">
                <a16:creationId xmlns:a16="http://schemas.microsoft.com/office/drawing/2014/main" id="{3469AAAF-8A53-4934-B828-45EE8236B5A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400"/>
              <a:t>T</a:t>
            </a:r>
            <a:r>
              <a:rPr lang="hu-HU" altLang="en-US" sz="2400"/>
              <a:t>ipológia: 1) Mit mér?</a:t>
            </a:r>
            <a:endParaRPr lang="hu-HU" altLang="en-US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E3258780-4EF3-4C9C-BE18-3A75F769A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artalom helye 2">
            <a:extLst>
              <a:ext uri="{FF2B5EF4-FFF2-40B4-BE49-F238E27FC236}">
                <a16:creationId xmlns:a16="http://schemas.microsoft.com/office/drawing/2014/main" id="{DE59AA79-A360-4172-8375-C6E87D329FCB}"/>
              </a:ext>
            </a:extLst>
          </p:cNvPr>
          <p:cNvSpPr>
            <a:spLocks noGrp="1"/>
          </p:cNvSpPr>
          <p:nvPr/>
        </p:nvSpPr>
        <p:spPr bwMode="auto">
          <a:xfrm>
            <a:off x="1358900" y="1247775"/>
            <a:ext cx="70707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altLang="en-US" sz="1600"/>
              <a:t>A</a:t>
            </a:r>
            <a:r>
              <a:rPr lang="hu-HU" altLang="en-US" sz="2000"/>
              <a:t>) Népszerűség (Popularity).</a:t>
            </a:r>
          </a:p>
          <a:p>
            <a:pPr lvl="1" eaLnBrk="1" hangingPunct="1">
              <a:buFontTx/>
              <a:buChar char="•"/>
            </a:pPr>
            <a:r>
              <a:rPr lang="hu-HU" altLang="en-US" sz="1800"/>
              <a:t>Az idézetszám méretét, mennyiségét díjazza.</a:t>
            </a:r>
          </a:p>
          <a:p>
            <a:pPr eaLnBrk="1" hangingPunct="1">
              <a:buFontTx/>
              <a:buNone/>
            </a:pPr>
            <a:endParaRPr lang="hu-HU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/>
              <a:t>Journal Impact Factor (JIF), Immediacy Index, Citation per Document (CPD), Impact per Paper (IPP), Source Normalized Impact per Paper (SNIP)</a:t>
            </a:r>
          </a:p>
          <a:p>
            <a:pPr lvl="1" eaLnBrk="1" hangingPunct="1">
              <a:buFontTx/>
              <a:buChar char="•"/>
            </a:pPr>
            <a:endParaRPr lang="hu-HU" altLang="en-US" sz="1800"/>
          </a:p>
          <a:p>
            <a:pPr eaLnBrk="1" hangingPunct="1">
              <a:buFontTx/>
              <a:buChar char="•"/>
            </a:pPr>
            <a:r>
              <a:rPr lang="hu-HU" altLang="en-US" sz="2000" noProof="1"/>
              <a:t>B) Presztizs.</a:t>
            </a:r>
            <a:endParaRPr lang="hu-HU" altLang="en-US" sz="2000"/>
          </a:p>
          <a:p>
            <a:pPr lvl="1" eaLnBrk="1" hangingPunct="1">
              <a:buFontTx/>
              <a:buChar char="•"/>
            </a:pPr>
            <a:r>
              <a:rPr lang="en-US" altLang="en-US" sz="1800"/>
              <a:t>Az idéző források minőségét (presztizsét) díjazza</a:t>
            </a:r>
            <a:r>
              <a:rPr lang="hu-HU" altLang="en-US" sz="1800"/>
              <a:t>: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Különbséget tesz a hivatkozó források között, ill. súlyozza azokat (többet hivatkozott idéző többet számít).</a:t>
            </a:r>
          </a:p>
          <a:p>
            <a:pPr eaLnBrk="1" hangingPunct="1">
              <a:buFontTx/>
              <a:buChar char="•"/>
            </a:pPr>
            <a:endParaRPr lang="en-US" altLang="en-US" sz="1800"/>
          </a:p>
          <a:p>
            <a:pPr lvl="1" eaLnBrk="1" hangingPunct="1">
              <a:buFontTx/>
              <a:buChar char="•"/>
            </a:pPr>
            <a:r>
              <a:rPr lang="en-US" altLang="en-US" sz="1800" b="1"/>
              <a:t>Scimago Journal Rank (SJR)</a:t>
            </a:r>
            <a:r>
              <a:rPr lang="en-US" altLang="en-US" sz="1800"/>
              <a:t>, EigenFactor (EF), Article Inluence Score (AIS)</a:t>
            </a:r>
          </a:p>
          <a:p>
            <a:pPr lvl="1" eaLnBrk="1" hangingPunct="1">
              <a:buFontTx/>
              <a:buChar char="•"/>
            </a:pPr>
            <a:endParaRPr lang="hu-HU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2">
            <a:extLst>
              <a:ext uri="{FF2B5EF4-FFF2-40B4-BE49-F238E27FC236}">
                <a16:creationId xmlns:a16="http://schemas.microsoft.com/office/drawing/2014/main" id="{86ADBD16-3081-44BF-B512-3F3C915F8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400"/>
              <a:t>T</a:t>
            </a:r>
            <a:r>
              <a:rPr lang="hu-HU" altLang="en-US" sz="2400"/>
              <a:t>ipológia: 2) Összemérhetőség</a:t>
            </a:r>
            <a:endParaRPr lang="hu-HU" altLang="en-US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6B186F1C-E23F-447A-8EB3-91E59A15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artalom helye 2">
            <a:extLst>
              <a:ext uri="{FF2B5EF4-FFF2-40B4-BE49-F238E27FC236}">
                <a16:creationId xmlns:a16="http://schemas.microsoft.com/office/drawing/2014/main" id="{97185259-05ED-4620-BC73-8AF83BEACD27}"/>
              </a:ext>
            </a:extLst>
          </p:cNvPr>
          <p:cNvSpPr>
            <a:spLocks noGrp="1"/>
          </p:cNvSpPr>
          <p:nvPr/>
        </p:nvSpPr>
        <p:spPr bwMode="auto">
          <a:xfrm>
            <a:off x="1358900" y="1247775"/>
            <a:ext cx="70707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altLang="en-US" sz="2000"/>
              <a:t>A hivatkozás- (citation-) szám mint indikátor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en-US" sz="1800"/>
              <a:t>Közvetlenül összemérhetetlen: a folyóiratok eltérő méretűek, eltérő tudományág- és szakterületi hivatkozási kultúrát képviselnek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hu-HU" altLang="en-US" sz="2000"/>
          </a:p>
          <a:p>
            <a:pPr eaLnBrk="1" hangingPunct="1">
              <a:buFontTx/>
              <a:buChar char="•"/>
            </a:pPr>
            <a:r>
              <a:rPr lang="en-US" altLang="en-US" sz="2000"/>
              <a:t>A</a:t>
            </a:r>
            <a:r>
              <a:rPr lang="en-US" altLang="en-US" sz="2000" noProof="1"/>
              <a:t>) K</a:t>
            </a:r>
            <a:r>
              <a:rPr lang="en-US" altLang="en-US" sz="2000"/>
              <a:t>orrekció a méret hatásával</a:t>
            </a:r>
            <a:endParaRPr lang="en-US" altLang="en-US" sz="240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1800"/>
              <a:t>átlag-jellegű, "fajlagos" mutatók: Journal Impact Factor (JIF), </a:t>
            </a:r>
            <a:r>
              <a:rPr lang="hu-HU" altLang="en-US" sz="1800" b="1"/>
              <a:t>Scimago Journal Rank (SJR)</a:t>
            </a:r>
            <a:r>
              <a:rPr lang="hu-HU" altLang="en-US" sz="1800"/>
              <a:t>, </a:t>
            </a:r>
            <a:r>
              <a:rPr lang="en-US" altLang="en-US" sz="1800"/>
              <a:t>Citation per Document (CPD), Impact per Paper (IPP), Article Influence Score (AIS)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2000"/>
          </a:p>
          <a:p>
            <a:pPr eaLnBrk="1" hangingPunct="1">
              <a:buFontTx/>
              <a:buChar char="•"/>
            </a:pPr>
            <a:r>
              <a:rPr lang="en-US" altLang="en-US" sz="2000"/>
              <a:t>B</a:t>
            </a:r>
            <a:r>
              <a:rPr lang="en-US" altLang="en-US" sz="2000" noProof="1"/>
              <a:t>) K</a:t>
            </a:r>
            <a:r>
              <a:rPr lang="en-US" altLang="en-US" sz="2000"/>
              <a:t>orrekció a szakterület hatásával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1800"/>
              <a:t>Normalizált impaktfaktor (NJP), Source Normalized Impact Per Paper (SNIP)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buFontTx/>
              <a:buChar char="•"/>
            </a:pPr>
            <a:r>
              <a:rPr lang="en-US" altLang="en-US" sz="2000"/>
              <a:t>A H-index "alkalmatlansága": méret- és szakterületfüggő</a:t>
            </a:r>
          </a:p>
          <a:p>
            <a:pPr lvl="1" eaLnBrk="1" hangingPunct="1">
              <a:buFontTx/>
              <a:buNone/>
            </a:pPr>
            <a:endParaRPr lang="hu-HU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2">
            <a:extLst>
              <a:ext uri="{FF2B5EF4-FFF2-40B4-BE49-F238E27FC236}">
                <a16:creationId xmlns:a16="http://schemas.microsoft.com/office/drawing/2014/main" id="{83CE6478-5D51-40F0-92F0-2D725E36C0F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400"/>
              <a:t>T</a:t>
            </a:r>
            <a:r>
              <a:rPr lang="hu-HU" altLang="en-US" sz="2400"/>
              <a:t>ipológia: 2) Mintavétel</a:t>
            </a:r>
            <a:endParaRPr lang="hu-HU" altLang="en-US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D8A630FE-0D79-4CC4-930A-B345E238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artalom helye 2">
            <a:extLst>
              <a:ext uri="{FF2B5EF4-FFF2-40B4-BE49-F238E27FC236}">
                <a16:creationId xmlns:a16="http://schemas.microsoft.com/office/drawing/2014/main" id="{25817965-9782-4A80-BF86-5CC42CCBE6A0}"/>
              </a:ext>
            </a:extLst>
          </p:cNvPr>
          <p:cNvSpPr>
            <a:spLocks noGrp="1"/>
          </p:cNvSpPr>
          <p:nvPr/>
        </p:nvSpPr>
        <p:spPr bwMode="auto">
          <a:xfrm>
            <a:off x="1358900" y="1247775"/>
            <a:ext cx="70707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hu-HU" altLang="en-US" sz="2000"/>
              <a:t>A) Idézhető közleménytípusok ("citable items")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hu-HU" altLang="en-US" sz="20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altLang="en-US" sz="1800"/>
              <a:t>Impact Factor (Thomson) vs. Cites Per Document (Scimago-Scopus)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hu-HU" altLang="en-US" sz="200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B</a:t>
            </a:r>
            <a:r>
              <a:rPr lang="en-US" altLang="en-US" sz="2000" noProof="1"/>
              <a:t>) Ö</a:t>
            </a:r>
            <a:r>
              <a:rPr lang="en-US" altLang="en-US" sz="2000"/>
              <a:t>nhivatkozások besorolása</a:t>
            </a:r>
            <a:endParaRPr lang="hu-HU" altLang="en-US" sz="200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800"/>
              <a:t>Impact Factor vs. EigenFactor (Thomson)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C</a:t>
            </a:r>
            <a:r>
              <a:rPr lang="en-US" altLang="en-US" sz="2000" noProof="1"/>
              <a:t>) H</a:t>
            </a:r>
            <a:r>
              <a:rPr lang="en-US" altLang="en-US" sz="2000"/>
              <a:t>ivatkozás- és forrásoldali időablak</a:t>
            </a:r>
            <a:endParaRPr lang="hu-HU" altLang="en-US" sz="200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800"/>
              <a:t>JIF: C(y), P(y-1, y-</a:t>
            </a:r>
            <a:r>
              <a:rPr lang="hu-HU" altLang="en-US" sz="1800"/>
              <a:t>2</a:t>
            </a:r>
            <a:r>
              <a:rPr lang="en-US" altLang="en-US" sz="1800"/>
              <a:t>),</a:t>
            </a:r>
            <a:endParaRPr lang="hu-HU" altLang="en-US" sz="18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800"/>
              <a:t>SNIP: C(y), P(y-1, y-5)</a:t>
            </a:r>
            <a:r>
              <a:rPr lang="hu-HU" altLang="en-US" sz="1800"/>
              <a:t>,</a:t>
            </a:r>
            <a:endParaRPr lang="en-US" altLang="en-US" sz="180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hu-HU" altLang="en-US" sz="1800" b="1"/>
              <a:t>SJR: </a:t>
            </a:r>
            <a:r>
              <a:rPr lang="en-US" altLang="en-US" sz="1800" b="1"/>
              <a:t>C</a:t>
            </a:r>
            <a:r>
              <a:rPr lang="hu-HU" altLang="en-US" sz="1800" b="1"/>
              <a:t>(y), P(y-</a:t>
            </a:r>
            <a:r>
              <a:rPr lang="en-US" altLang="en-US" sz="1800" b="1"/>
              <a:t>1</a:t>
            </a:r>
            <a:r>
              <a:rPr lang="hu-HU" altLang="en-US" sz="1800" b="1"/>
              <a:t>,y-3)</a:t>
            </a:r>
            <a:endParaRPr lang="en-US" altLang="en-US" sz="1800" b="1" baseline="-25000"/>
          </a:p>
          <a:p>
            <a:pPr lvl="1" eaLnBrk="1" hangingPunct="1">
              <a:buFontTx/>
              <a:buNone/>
            </a:pPr>
            <a:endParaRPr lang="hu-HU" altLang="en-US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2">
            <a:extLst>
              <a:ext uri="{FF2B5EF4-FFF2-40B4-BE49-F238E27FC236}">
                <a16:creationId xmlns:a16="http://schemas.microsoft.com/office/drawing/2014/main" id="{99A88658-A0AE-40F6-9E19-27DCF5EC3D8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 mutatók rendszerezése (részlet)</a:t>
            </a:r>
            <a:endParaRPr lang="hu-HU" altLang="en-US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9441CBA0-55D7-4826-8013-D074D4A1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artalom helye 2">
            <a:extLst>
              <a:ext uri="{FF2B5EF4-FFF2-40B4-BE49-F238E27FC236}">
                <a16:creationId xmlns:a16="http://schemas.microsoft.com/office/drawing/2014/main" id="{DBEF72C0-3263-4E21-9E40-90F9BB758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1031875"/>
            <a:ext cx="808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altLang="en-US"/>
              <a:t>A mutatók rendszerezése (részlet)</a:t>
            </a:r>
          </a:p>
          <a:p>
            <a:pPr eaLnBrk="1" hangingPunct="1">
              <a:buFontTx/>
              <a:buNone/>
            </a:pPr>
            <a:endParaRPr lang="hu-HU" altLang="en-US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graphicFrame>
        <p:nvGraphicFramePr>
          <p:cNvPr id="33919" name="Group 127">
            <a:extLst>
              <a:ext uri="{FF2B5EF4-FFF2-40B4-BE49-F238E27FC236}">
                <a16:creationId xmlns:a16="http://schemas.microsoft.com/office/drawing/2014/main" id="{774263A4-D420-41E2-BFF1-25D095652CE3}"/>
              </a:ext>
            </a:extLst>
          </p:cNvPr>
          <p:cNvGraphicFramePr>
            <a:graphicFrameLocks noGrp="1"/>
          </p:cNvGraphicFramePr>
          <p:nvPr/>
        </p:nvGraphicFramePr>
        <p:xfrm>
          <a:off x="1592263" y="1620838"/>
          <a:ext cx="6962775" cy="3554412"/>
        </p:xfrm>
        <a:graphic>
          <a:graphicData uri="http://schemas.openxmlformats.org/drawingml/2006/table">
            <a:tbl>
              <a:tblPr/>
              <a:tblGrid>
                <a:gridCol w="1158875">
                  <a:extLst>
                    <a:ext uri="{9D8B030D-6E8A-4147-A177-3AD203B41FA5}">
                      <a16:colId xmlns:a16="http://schemas.microsoft.com/office/drawing/2014/main" val="1103645308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70383033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val="2272937719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193986538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1782049779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3631133394"/>
                    </a:ext>
                  </a:extLst>
                </a:gridCol>
              </a:tblGrid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Mutató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Teljesít-mény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Méret-normalizált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Terület-normalizált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Adatbázis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Szinkrón/Diakrón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814855"/>
                  </a:ext>
                </a:extLst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JIF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Nép-szer</a:t>
                      </a:r>
                      <a:r>
                        <a:rPr kumimoji="0" lang="hu-HU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űség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Nem*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Szinkrón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087776"/>
                  </a:ext>
                </a:extLst>
              </a:tr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Eigen-Factor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Presztizs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Nem*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SCOPUS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Szinkrón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995344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Presztizs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Nem*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Szinkrón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09951"/>
                  </a:ext>
                </a:extLst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NJP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Nép-szer</a:t>
                      </a:r>
                      <a:r>
                        <a:rPr kumimoji="0" lang="hu-HU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űség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Szinkrón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77405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SJR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Presztizs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Nem*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SCOPUS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Szinkón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181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2">
            <a:extLst>
              <a:ext uri="{FF2B5EF4-FFF2-40B4-BE49-F238E27FC236}">
                <a16:creationId xmlns:a16="http://schemas.microsoft.com/office/drawing/2014/main" id="{E4393B89-912E-4A42-B31C-CD8B4E287C9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Választás a „nyílt” és a „kommerciális” között</a:t>
            </a:r>
            <a:endParaRPr lang="hu-HU" altLang="en-US"/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6CC50D23-9E20-44EB-8716-725A5A139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3663FAF7-D6A3-461E-9AB4-05098C8F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814513"/>
            <a:ext cx="4606925" cy="40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55B731E3-1FA8-4578-AD14-9058225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689100"/>
            <a:ext cx="4340225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7">
            <a:extLst>
              <a:ext uri="{FF2B5EF4-FFF2-40B4-BE49-F238E27FC236}">
                <a16:creationId xmlns:a16="http://schemas.microsoft.com/office/drawing/2014/main" id="{D7D27BC7-2FD9-47B6-AE18-3D36EE56A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384300"/>
            <a:ext cx="355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en-US" b="1">
                <a:solidFill>
                  <a:schemeClr val="tx1"/>
                </a:solidFill>
              </a:rPr>
              <a:t>WoS-komm (JIF) vs. WoS-open (AIS)</a:t>
            </a:r>
          </a:p>
          <a:p>
            <a:pPr algn="ctr"/>
            <a:r>
              <a:rPr lang="hu-HU" altLang="en-US" b="1">
                <a:solidFill>
                  <a:schemeClr val="tx1"/>
                </a:solidFill>
              </a:rPr>
              <a:t>(Franceshet, 2010)</a:t>
            </a:r>
            <a:endParaRPr lang="hu-HU" altLang="en-US" b="1" noProof="1">
              <a:solidFill>
                <a:schemeClr val="tx1"/>
              </a:solidFill>
            </a:endParaRP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6307F850-A1AC-4EEA-B92E-B46A1481B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673600"/>
            <a:ext cx="355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en-US" b="1">
                <a:solidFill>
                  <a:schemeClr val="tx1"/>
                </a:solidFill>
              </a:rPr>
              <a:t>WoS-komm (JIF) vs. SCOPUS-open (IPP)</a:t>
            </a:r>
          </a:p>
          <a:p>
            <a:pPr algn="ctr"/>
            <a:r>
              <a:rPr lang="hu-HU" altLang="en-US" b="1">
                <a:solidFill>
                  <a:schemeClr val="tx1"/>
                </a:solidFill>
              </a:rPr>
              <a:t>(Soós-Vida, 2015)</a:t>
            </a:r>
            <a:endParaRPr lang="hu-HU" altLang="en-US" b="1" noProof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>
            <a:extLst>
              <a:ext uri="{FF2B5EF4-FFF2-40B4-BE49-F238E27FC236}">
                <a16:creationId xmlns:a16="http://schemas.microsoft.com/office/drawing/2014/main" id="{1533CF50-E38D-48B3-A033-6E1B6F482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41388"/>
            <a:ext cx="621665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Cím 2">
            <a:extLst>
              <a:ext uri="{FF2B5EF4-FFF2-40B4-BE49-F238E27FC236}">
                <a16:creationId xmlns:a16="http://schemas.microsoft.com/office/drawing/2014/main" id="{53A90159-D173-419F-A41A-43F842EB229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 valódi tét: a választott mutató </a:t>
            </a:r>
            <a:r>
              <a:rPr lang="hu-HU" altLang="en-US" sz="2400" i="1"/>
              <a:t>használata</a:t>
            </a:r>
            <a:endParaRPr lang="hu-HU" altLang="en-US" i="1"/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653842F1-8ED1-414D-B4DA-91CFD2A9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artalom helye 2">
            <a:extLst>
              <a:ext uri="{FF2B5EF4-FFF2-40B4-BE49-F238E27FC236}">
                <a16:creationId xmlns:a16="http://schemas.microsoft.com/office/drawing/2014/main" id="{DB81BEBB-29D2-412B-A162-C1AAF177EE18}"/>
              </a:ext>
            </a:extLst>
          </p:cNvPr>
          <p:cNvSpPr>
            <a:spLocks noGrp="1"/>
          </p:cNvSpPr>
          <p:nvPr/>
        </p:nvSpPr>
        <p:spPr bwMode="auto">
          <a:xfrm>
            <a:off x="3368675" y="1468438"/>
            <a:ext cx="5111750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hu-HU" altLang="en-US" sz="1800"/>
              <a:t>A publikációs stratégia („minőség”) mérése</a:t>
            </a:r>
            <a:endParaRPr lang="en-US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/>
              <a:t>Legtöbb mutató: szakterületfüggő, ferde el</a:t>
            </a:r>
            <a:r>
              <a:rPr lang="en-US" altLang="en-US" sz="1800"/>
              <a:t>o</a:t>
            </a:r>
            <a:r>
              <a:rPr lang="hu-HU" altLang="en-US" sz="1800"/>
              <a:t>szlású (átlagok félrevezetőek)</a:t>
            </a:r>
            <a:endParaRPr lang="en-US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/>
              <a:t>Elterjedt megoldás: szakterületen belüli kvartilisek alkalmazása (Q1-</a:t>
            </a:r>
            <a:r>
              <a:rPr lang="en-US" altLang="en-US" sz="1800"/>
              <a:t>Q</a:t>
            </a:r>
            <a:r>
              <a:rPr lang="hu-HU" altLang="en-US" sz="1800"/>
              <a:t>4)</a:t>
            </a:r>
          </a:p>
          <a:p>
            <a:pPr lvl="1" eaLnBrk="1" hangingPunct="1">
              <a:buFontTx/>
              <a:buChar char="•"/>
            </a:pPr>
            <a:r>
              <a:rPr lang="hu-HU" altLang="en-US" sz="1800"/>
              <a:t>Publikációs stratégia mérőszámai: a Q</a:t>
            </a:r>
            <a:r>
              <a:rPr lang="en-US" altLang="en-US" sz="1800"/>
              <a:t>1</a:t>
            </a:r>
            <a:r>
              <a:rPr lang="hu-HU" altLang="en-US" sz="1800"/>
              <a:t>-Q4</a:t>
            </a:r>
            <a:r>
              <a:rPr lang="en-US" altLang="en-US" sz="1800"/>
              <a:t>-</a:t>
            </a:r>
            <a:r>
              <a:rPr lang="hu-HU" altLang="en-US" sz="1800"/>
              <a:t>hez </a:t>
            </a:r>
            <a:r>
              <a:rPr lang="en-US" altLang="en-US" sz="1800"/>
              <a:t>t</a:t>
            </a:r>
            <a:r>
              <a:rPr lang="hu-HU" altLang="en-US" sz="1800"/>
              <a:t>artozó közlemények száma/ré</a:t>
            </a:r>
            <a:r>
              <a:rPr lang="en-US" altLang="en-US" sz="1800"/>
              <a:t>s</a:t>
            </a:r>
            <a:r>
              <a:rPr lang="hu-HU" altLang="en-US" sz="1800"/>
              <a:t>zaránya (%Q1</a:t>
            </a:r>
            <a:r>
              <a:rPr lang="en-US" altLang="en-US" sz="1800"/>
              <a:t>)</a:t>
            </a:r>
            <a:endParaRPr lang="hu-HU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/>
              <a:t>%Q1-</a:t>
            </a:r>
            <a:r>
              <a:rPr lang="en-US" altLang="en-US" sz="1800"/>
              <a:t>Q</a:t>
            </a:r>
            <a:r>
              <a:rPr lang="hu-HU" altLang="en-US" sz="1800"/>
              <a:t>4 </a:t>
            </a:r>
            <a:r>
              <a:rPr lang="en-US" altLang="en-US" sz="1800"/>
              <a:t>t</a:t>
            </a:r>
            <a:r>
              <a:rPr lang="hu-HU" altLang="en-US" sz="1800"/>
              <a:t>udományterületek köz</a:t>
            </a:r>
            <a:r>
              <a:rPr lang="en-US" altLang="en-US" sz="1800"/>
              <a:t>ö</a:t>
            </a:r>
            <a:r>
              <a:rPr lang="hu-HU" altLang="en-US" sz="1800"/>
              <a:t>tt összemérhető (nem aggregált JIF)</a:t>
            </a:r>
          </a:p>
          <a:p>
            <a:pPr lvl="1" eaLnBrk="1" hangingPunct="1">
              <a:buFontTx/>
              <a:buChar char="•"/>
            </a:pPr>
            <a:endParaRPr lang="hu-HU" altLang="en-US" sz="1800"/>
          </a:p>
          <a:p>
            <a:pPr lvl="1" eaLnBrk="1" hangingPunct="1">
              <a:buFontTx/>
              <a:buChar char="•"/>
            </a:pPr>
            <a:endParaRPr lang="hu-HU" altLang="en-US" sz="1800" b="1"/>
          </a:p>
          <a:p>
            <a:pPr lvl="1" eaLnBrk="1" hangingPunct="1">
              <a:buFontTx/>
              <a:buChar char="•"/>
            </a:pPr>
            <a:r>
              <a:rPr lang="en-US" altLang="en-US" sz="1800" b="1"/>
              <a:t>M</a:t>
            </a:r>
            <a:r>
              <a:rPr lang="hu-HU" altLang="en-US" sz="1800" b="1"/>
              <a:t>TMT-megoldás (SJR-kvartilisek)</a:t>
            </a:r>
          </a:p>
          <a:p>
            <a:pPr lvl="1" eaLnBrk="1" hangingPunct="1">
              <a:buFontTx/>
              <a:buChar char="•"/>
            </a:pPr>
            <a:r>
              <a:rPr lang="hu-HU" altLang="en-US" sz="1800"/>
              <a:t>Kritikák (percentilisek, CSS-módszer stb.)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ím 2">
            <a:extLst>
              <a:ext uri="{FF2B5EF4-FFF2-40B4-BE49-F238E27FC236}">
                <a16:creationId xmlns:a16="http://schemas.microsoft.com/office/drawing/2014/main" id="{A9FDDDF2-F6A2-4487-9113-24C0BEB3565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 valódi tét: a választott mutató </a:t>
            </a:r>
            <a:r>
              <a:rPr lang="hu-HU" altLang="en-US" sz="2400" i="1"/>
              <a:t>használata</a:t>
            </a:r>
            <a:endParaRPr lang="hu-HU" altLang="en-US" i="1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814784B2-215C-4B58-89EB-0D182A0F3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artalom helye 2">
            <a:extLst>
              <a:ext uri="{FF2B5EF4-FFF2-40B4-BE49-F238E27FC236}">
                <a16:creationId xmlns:a16="http://schemas.microsoft.com/office/drawing/2014/main" id="{CAC0FF51-25D1-470E-9FD9-9450F0ED0BD2}"/>
              </a:ext>
            </a:extLst>
          </p:cNvPr>
          <p:cNvSpPr>
            <a:spLocks noGrp="1"/>
          </p:cNvSpPr>
          <p:nvPr/>
        </p:nvSpPr>
        <p:spPr bwMode="auto">
          <a:xfrm>
            <a:off x="968375" y="1265238"/>
            <a:ext cx="724535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buFontTx/>
              <a:buNone/>
            </a:pPr>
            <a:r>
              <a:rPr lang="hu-HU" altLang="en-US" sz="1800"/>
              <a:t>A</a:t>
            </a:r>
            <a:r>
              <a:rPr lang="en-US" altLang="en-US" sz="1800"/>
              <a:t> </a:t>
            </a:r>
            <a:r>
              <a:rPr lang="hu-HU" altLang="en-US" sz="1800"/>
              <a:t>SCOPUS-folyóiratok SJR vs. IPP kvartilis-rangjának </a:t>
            </a:r>
            <a:r>
              <a:rPr lang="en-US" altLang="en-US" sz="1800"/>
              <a:t>e</a:t>
            </a:r>
            <a:r>
              <a:rPr lang="hu-HU" altLang="en-US" sz="1800"/>
              <a:t>ltérései</a:t>
            </a:r>
            <a:r>
              <a:rPr lang="en-US" altLang="en-US" sz="1800"/>
              <a:t>,</a:t>
            </a:r>
            <a:r>
              <a:rPr lang="hu-HU" altLang="en-US" sz="1800"/>
              <a:t> szakterületenként, 2012-2014</a:t>
            </a:r>
            <a:endParaRPr lang="en-US" altLang="en-US" sz="1800"/>
          </a:p>
          <a:p>
            <a:pPr lvl="1" algn="ctr" eaLnBrk="1" hangingPunct="1">
              <a:buFontTx/>
              <a:buNone/>
            </a:pPr>
            <a:r>
              <a:rPr lang="hu-HU" altLang="en-US" sz="1800"/>
              <a:t>(</a:t>
            </a:r>
            <a:r>
              <a:rPr lang="en-US" altLang="en-US" sz="1800"/>
              <a:t>S</a:t>
            </a:r>
            <a:r>
              <a:rPr lang="hu-HU" altLang="en-US" sz="1800"/>
              <a:t>oós-Vida, 2016)</a:t>
            </a:r>
            <a:endParaRPr lang="en-US" altLang="en-US" sz="1800"/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3CED598D-0DF4-4DDC-83BC-B4CBEF7F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0613"/>
            <a:ext cx="6592888" cy="44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artalom helye 1">
            <a:extLst>
              <a:ext uri="{FF2B5EF4-FFF2-40B4-BE49-F238E27FC236}">
                <a16:creationId xmlns:a16="http://schemas.microsoft.com/office/drawing/2014/main" id="{7F7F0A13-9BF6-48D4-8023-7E1856B1F1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74763" y="1077913"/>
            <a:ext cx="7318375" cy="2060575"/>
          </a:xfrm>
        </p:spPr>
        <p:txBody>
          <a:bodyPr/>
          <a:lstStyle/>
          <a:p>
            <a:r>
              <a:rPr lang="hu-HU" altLang="en-US" sz="1800"/>
              <a:t>Három elterjedt (téves) felfogás:</a:t>
            </a:r>
          </a:p>
          <a:p>
            <a:pPr lvl="1"/>
            <a:r>
              <a:rPr lang="hu-HU" altLang="en-US" sz="1800"/>
              <a:t>A tudománymetria publikációs statisztikák előállítása (adminisztratív felfogás)</a:t>
            </a:r>
          </a:p>
          <a:p>
            <a:pPr lvl="1"/>
            <a:r>
              <a:rPr lang="hu-HU" altLang="en-US" sz="1800"/>
              <a:t>A tudománymetria a tudományos teljesítmény mérése (kutatói felfogás)</a:t>
            </a:r>
          </a:p>
          <a:p>
            <a:pPr lvl="1"/>
            <a:r>
              <a:rPr lang="hu-HU" altLang="en-US" sz="1800"/>
              <a:t>A tudománymetria kutatásértékelés (döntéshozói felfogás)</a:t>
            </a:r>
          </a:p>
          <a:p>
            <a:pPr>
              <a:buFontTx/>
              <a:buNone/>
            </a:pPr>
            <a:endParaRPr lang="hu-HU" altLang="en-US" sz="1800"/>
          </a:p>
        </p:txBody>
      </p:sp>
      <p:sp>
        <p:nvSpPr>
          <p:cNvPr id="5123" name="Cím 2">
            <a:extLst>
              <a:ext uri="{FF2B5EF4-FFF2-40B4-BE49-F238E27FC236}">
                <a16:creationId xmlns:a16="http://schemas.microsoft.com/office/drawing/2014/main" id="{0283BB04-E9D0-4BE9-8A4B-CC2E01697E8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Tudománymetria az akadémiai köztudatban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55B3EA7-85D2-4D49-8A1B-181125AB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6CC539BC-C056-4ABC-8DCA-7BB01BF5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206750"/>
            <a:ext cx="7512050" cy="3255963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2">
            <a:extLst>
              <a:ext uri="{FF2B5EF4-FFF2-40B4-BE49-F238E27FC236}">
                <a16:creationId xmlns:a16="http://schemas.microsoft.com/office/drawing/2014/main" id="{0C6412C1-B4F3-4492-B4F6-89BCC0CC0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 valódi tét: a választott mutató </a:t>
            </a:r>
            <a:r>
              <a:rPr lang="hu-HU" altLang="en-US" sz="2400" i="1"/>
              <a:t>használata</a:t>
            </a:r>
            <a:endParaRPr lang="hu-HU" altLang="en-US" i="1"/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BE1AB01C-FA1D-4943-8216-DCECB10B1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artalom helye 2">
            <a:extLst>
              <a:ext uri="{FF2B5EF4-FFF2-40B4-BE49-F238E27FC236}">
                <a16:creationId xmlns:a16="http://schemas.microsoft.com/office/drawing/2014/main" id="{CC71459A-8119-4832-A86D-7A329CDF4DB1}"/>
              </a:ext>
            </a:extLst>
          </p:cNvPr>
          <p:cNvSpPr>
            <a:spLocks noGrp="1"/>
          </p:cNvSpPr>
          <p:nvPr/>
        </p:nvSpPr>
        <p:spPr bwMode="auto">
          <a:xfrm>
            <a:off x="1273175" y="935038"/>
            <a:ext cx="724535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buFontTx/>
              <a:buNone/>
            </a:pPr>
            <a:r>
              <a:rPr lang="hu-HU" altLang="en-US" sz="1800"/>
              <a:t>Az SJR vs. IPP rangkorrelációja szakterületenként, 2012-2014</a:t>
            </a:r>
            <a:endParaRPr lang="en-US" altLang="en-US" sz="1800"/>
          </a:p>
          <a:p>
            <a:pPr lvl="1" algn="ctr" eaLnBrk="1" hangingPunct="1">
              <a:buFontTx/>
              <a:buNone/>
            </a:pPr>
            <a:r>
              <a:rPr lang="hu-HU" altLang="en-US" sz="1800"/>
              <a:t>(</a:t>
            </a:r>
            <a:r>
              <a:rPr lang="en-US" altLang="en-US" sz="1800"/>
              <a:t>S</a:t>
            </a:r>
            <a:r>
              <a:rPr lang="hu-HU" altLang="en-US" sz="1800"/>
              <a:t>oós-Vida, 2016)</a:t>
            </a:r>
            <a:endParaRPr lang="en-US" altLang="en-US" sz="1800"/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1C3F0E65-0052-4575-B0C2-0606A538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77988"/>
            <a:ext cx="708025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2">
            <a:extLst>
              <a:ext uri="{FF2B5EF4-FFF2-40B4-BE49-F238E27FC236}">
                <a16:creationId xmlns:a16="http://schemas.microsoft.com/office/drawing/2014/main" id="{08A2953E-DE50-45CF-863E-9A57645A8DA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 választás látens tétje: szakterületi kategorizáció</a:t>
            </a:r>
            <a:endParaRPr lang="hu-HU" altLang="en-US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00BAA224-4A2B-485C-B158-FDE72074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Oval 4">
            <a:extLst>
              <a:ext uri="{FF2B5EF4-FFF2-40B4-BE49-F238E27FC236}">
                <a16:creationId xmlns:a16="http://schemas.microsoft.com/office/drawing/2014/main" id="{0F33E184-CF94-4732-AC1C-FECAC7572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1400175"/>
            <a:ext cx="3205162" cy="3235325"/>
          </a:xfrm>
          <a:prstGeom prst="ellipse">
            <a:avLst/>
          </a:prstGeom>
          <a:solidFill>
            <a:schemeClr val="accent1">
              <a:alpha val="40999"/>
            </a:schemeClr>
          </a:solidFill>
          <a:ln w="9525">
            <a:solidFill>
              <a:schemeClr val="tx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0965" name="Oval 5">
            <a:extLst>
              <a:ext uri="{FF2B5EF4-FFF2-40B4-BE49-F238E27FC236}">
                <a16:creationId xmlns:a16="http://schemas.microsoft.com/office/drawing/2014/main" id="{F7274500-E75E-4027-8E4E-99DFA732C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1558925"/>
            <a:ext cx="2660650" cy="2514600"/>
          </a:xfrm>
          <a:prstGeom prst="ellipse">
            <a:avLst/>
          </a:prstGeom>
          <a:solidFill>
            <a:srgbClr val="FF6600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B2514EC5-E855-4E81-A036-045063D3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8" y="1801813"/>
            <a:ext cx="409257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>
                <a:solidFill>
                  <a:schemeClr val="tx1"/>
                </a:solidFill>
                <a:ea typeface="SimSun" panose="02010600030101010101" pitchFamily="2" charset="-122"/>
              </a:rPr>
              <a:t>Web of Science (Thomson):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</a:rPr>
              <a:t>Essential Science Indicators (</a:t>
            </a:r>
            <a:r>
              <a:rPr lang="en-US" altLang="en-US" sz="1800">
                <a:solidFill>
                  <a:schemeClr val="tx1"/>
                </a:solidFill>
              </a:rPr>
              <a:t>E</a:t>
            </a:r>
            <a:r>
              <a:rPr lang="hu-HU" altLang="en-US" sz="1800">
                <a:solidFill>
                  <a:schemeClr val="tx1"/>
                </a:solidFill>
              </a:rPr>
              <a:t>SI, 22)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</a:rPr>
              <a:t>Subject Areas (</a:t>
            </a:r>
            <a:r>
              <a:rPr lang="en-US" altLang="en-US" sz="1800">
                <a:solidFill>
                  <a:schemeClr val="tx1"/>
                </a:solidFill>
              </a:rPr>
              <a:t>&gt;</a:t>
            </a:r>
            <a:r>
              <a:rPr lang="hu-HU" altLang="en-US" sz="1800">
                <a:solidFill>
                  <a:schemeClr val="tx1"/>
                </a:solidFill>
              </a:rPr>
              <a:t>150)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</a:rPr>
              <a:t>Web of Science Categories (</a:t>
            </a:r>
            <a:r>
              <a:rPr lang="en-US" altLang="en-US" sz="1800">
                <a:solidFill>
                  <a:schemeClr val="tx1"/>
                </a:solidFill>
              </a:rPr>
              <a:t>&gt;</a:t>
            </a:r>
            <a:r>
              <a:rPr lang="hu-HU" altLang="en-US" sz="1800">
                <a:solidFill>
                  <a:schemeClr val="tx1"/>
                </a:solidFill>
              </a:rPr>
              <a:t>250)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C8953C46-4228-44A6-9614-950AD40BC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4175125"/>
            <a:ext cx="4791075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>
                <a:solidFill>
                  <a:schemeClr val="tx1"/>
                </a:solidFill>
                <a:ea typeface="SimSun" panose="02010600030101010101" pitchFamily="2" charset="-122"/>
              </a:rPr>
              <a:t>Scopus (Elsevier):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</a:rPr>
              <a:t>All Science Journal Classifica</a:t>
            </a:r>
            <a:r>
              <a:rPr lang="en-US" altLang="en-US" sz="1800">
                <a:solidFill>
                  <a:schemeClr val="tx1"/>
                </a:solidFill>
              </a:rPr>
              <a:t>t</a:t>
            </a:r>
            <a:r>
              <a:rPr lang="hu-HU" altLang="en-US" sz="1800">
                <a:solidFill>
                  <a:schemeClr val="tx1"/>
                </a:solidFill>
              </a:rPr>
              <a:t>ion </a:t>
            </a:r>
            <a:r>
              <a:rPr lang="en-US" altLang="en-US" sz="1800">
                <a:solidFill>
                  <a:schemeClr val="tx1"/>
                </a:solidFill>
              </a:rPr>
              <a:t>(</a:t>
            </a:r>
            <a:r>
              <a:rPr lang="hu-HU" altLang="en-US" sz="1800">
                <a:solidFill>
                  <a:schemeClr val="tx1"/>
                </a:solidFill>
              </a:rPr>
              <a:t>ASJC)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</a:rPr>
              <a:t>ASJC Subject Areas (28)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1800">
                <a:solidFill>
                  <a:schemeClr val="tx1"/>
                </a:solidFill>
              </a:rPr>
              <a:t>ASJC Subject </a:t>
            </a:r>
            <a:r>
              <a:rPr lang="en-US" altLang="en-US" sz="1800">
                <a:solidFill>
                  <a:schemeClr val="tx1"/>
                </a:solidFill>
              </a:rPr>
              <a:t>Ca</a:t>
            </a:r>
            <a:r>
              <a:rPr lang="hu-HU" altLang="en-US" sz="1800">
                <a:solidFill>
                  <a:schemeClr val="tx1"/>
                </a:solidFill>
              </a:rPr>
              <a:t>tegories (&gt;300)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93700626-360D-4384-AB3C-D94481C22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4740275"/>
            <a:ext cx="3076575" cy="10668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hu-HU" altLang="en-US" sz="2400"/>
              <a:t>MTMT 2016 -</a:t>
            </a:r>
            <a:endParaRPr lang="hu-HU" altLang="en-US" sz="2400">
              <a:ea typeface="SimSun" panose="02010600030101010101" pitchFamily="2" charset="-122"/>
            </a:endParaRPr>
          </a:p>
          <a:p>
            <a:pPr eaLnBrk="1" hangingPunct="1"/>
            <a:r>
              <a:rPr lang="hu-HU" altLang="en-US" sz="2000"/>
              <a:t>Szakterületi kategorizáció</a:t>
            </a:r>
          </a:p>
          <a:p>
            <a:pPr eaLnBrk="1" hangingPunct="1"/>
            <a:endParaRPr lang="hu-HU" altLang="en-US" sz="2000"/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38CD7C50-10C0-425D-96F5-8219E5934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8" y="3440113"/>
            <a:ext cx="40925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en-US" sz="2400" i="1">
                <a:solidFill>
                  <a:schemeClr val="tx1"/>
                </a:solidFill>
              </a:rPr>
              <a:t> Q1-4 szakterületenként értelmezhető (SJR, </a:t>
            </a:r>
            <a:r>
              <a:rPr lang="en-US" altLang="en-US" sz="2400" i="1">
                <a:solidFill>
                  <a:schemeClr val="tx1"/>
                </a:solidFill>
              </a:rPr>
              <a:t>I</a:t>
            </a:r>
            <a:r>
              <a:rPr lang="hu-HU" altLang="en-US" sz="2400" i="1">
                <a:solidFill>
                  <a:schemeClr val="tx1"/>
                </a:solidFill>
              </a:rPr>
              <a:t>F, stb. </a:t>
            </a:r>
            <a:r>
              <a:rPr lang="en-US" altLang="en-US" sz="2400" i="1">
                <a:solidFill>
                  <a:schemeClr val="tx1"/>
                </a:solidFill>
              </a:rPr>
              <a:t>s</a:t>
            </a:r>
            <a:r>
              <a:rPr lang="hu-HU" altLang="en-US" sz="2400" i="1">
                <a:solidFill>
                  <a:schemeClr val="tx1"/>
                </a:solidFill>
              </a:rPr>
              <a:t>zakterületfügg</a:t>
            </a:r>
            <a:r>
              <a:rPr lang="en-US" altLang="en-US" sz="2400" i="1">
                <a:solidFill>
                  <a:schemeClr val="tx1"/>
                </a:solidFill>
              </a:rPr>
              <a:t>ő</a:t>
            </a:r>
            <a:r>
              <a:rPr lang="hu-HU" altLang="en-US" sz="2400" i="1">
                <a:solidFill>
                  <a:schemeClr val="tx1"/>
                </a:solidFill>
              </a:rPr>
              <a:t>)</a:t>
            </a:r>
            <a:endParaRPr lang="hu-HU" altLang="en-US" sz="18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2">
            <a:extLst>
              <a:ext uri="{FF2B5EF4-FFF2-40B4-BE49-F238E27FC236}">
                <a16:creationId xmlns:a16="http://schemas.microsoft.com/office/drawing/2014/main" id="{AABFB80E-5EA9-4D29-A0F0-72BCCD3E6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Választás az aggregációs szintek között</a:t>
            </a:r>
            <a:endParaRPr lang="hu-HU" altLang="en-US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9CFD1FB7-1ACB-43D4-BA21-E3DD1527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id="{6455E09A-A37C-46DE-AFB7-3A517CBAC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38" y="1077913"/>
            <a:ext cx="76612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altLang="en-US" sz="1600"/>
              <a:t>Az MTA szakterületi teljesítménye idősorosan (kibocsátás), ESI</a:t>
            </a:r>
            <a:endParaRPr lang="fr-FR" altLang="en-US" sz="1600">
              <a:latin typeface="Lucida Sans Unicode" panose="020B0602030504020204" pitchFamily="34" charset="0"/>
            </a:endParaRP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4B26B2FC-D3B0-4743-ADF6-44D86375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449388"/>
            <a:ext cx="692467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2">
            <a:extLst>
              <a:ext uri="{FF2B5EF4-FFF2-40B4-BE49-F238E27FC236}">
                <a16:creationId xmlns:a16="http://schemas.microsoft.com/office/drawing/2014/main" id="{F0BC2633-3269-4DBE-AA6D-916C2B07AF3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Választás az aggregációs szintek között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E2DBF280-8793-4698-83BD-C2719732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94EE4D8C-1683-4F8A-A793-E20B9C49B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1050925"/>
            <a:ext cx="76612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altLang="en-US" sz="1600"/>
              <a:t>Az MTA szakterületi teljesítménye idősorosan (kibocsátás), WoS WCs</a:t>
            </a:r>
            <a:endParaRPr lang="fr-FR" altLang="en-US" sz="1600">
              <a:latin typeface="Lucida Sans Unicode" panose="020B0602030504020204" pitchFamily="34" charset="0"/>
            </a:endParaRP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3453AB77-DEEF-4140-A790-C42D19735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30338"/>
            <a:ext cx="6981825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2">
            <a:extLst>
              <a:ext uri="{FF2B5EF4-FFF2-40B4-BE49-F238E27FC236}">
                <a16:creationId xmlns:a16="http://schemas.microsoft.com/office/drawing/2014/main" id="{2092E9FD-F9C7-489F-8F1A-6C8136F09FE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/>
              <a:t>Példa a következményekre </a:t>
            </a:r>
            <a:r>
              <a:rPr lang="en-US" altLang="en-US"/>
              <a:t>2</a:t>
            </a:r>
            <a:r>
              <a:rPr lang="hu-HU" altLang="en-US"/>
              <a:t>: ESI-aggregáció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6355374D-E718-424B-96B7-513F911A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>
            <a:extLst>
              <a:ext uri="{FF2B5EF4-FFF2-40B4-BE49-F238E27FC236}">
                <a16:creationId xmlns:a16="http://schemas.microsoft.com/office/drawing/2014/main" id="{606A2E21-0BA5-4DFA-BDB7-CDE49461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608263"/>
            <a:ext cx="780732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Rectangle 5">
            <a:extLst>
              <a:ext uri="{FF2B5EF4-FFF2-40B4-BE49-F238E27FC236}">
                <a16:creationId xmlns:a16="http://schemas.microsoft.com/office/drawing/2014/main" id="{C1061389-E7F8-4144-82BB-A1E2A2C53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1050925"/>
            <a:ext cx="76993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altLang="en-US" sz="1600"/>
              <a:t>Az „X” egyetem profilja, 2011-2014</a:t>
            </a:r>
          </a:p>
          <a:p>
            <a:pPr eaLnBrk="1" hangingPunct="1">
              <a:buFontTx/>
              <a:buChar char="•"/>
            </a:pPr>
            <a:r>
              <a:rPr lang="hu-HU" altLang="en-US" sz="1600"/>
              <a:t>Hatással súlyozott kibocsátás mentén (TNCS) agrártudományban vezető helyen</a:t>
            </a:r>
          </a:p>
          <a:p>
            <a:pPr eaLnBrk="1" hangingPunct="1">
              <a:buFontTx/>
              <a:buChar char="•"/>
            </a:pPr>
            <a:r>
              <a:rPr lang="hu-HU" altLang="en-US" sz="1600"/>
              <a:t>A kategória konkrét tartalma: „food” és „nutrition science” folyóiratok: orvostudomány</a:t>
            </a:r>
          </a:p>
          <a:p>
            <a:pPr eaLnBrk="1" hangingPunct="1">
              <a:buFontTx/>
              <a:buChar char="•"/>
            </a:pPr>
            <a:r>
              <a:rPr lang="hu-HU" altLang="en-US" sz="1600"/>
              <a:t>Gyógyászat: átlagidézettsége jóval az agrártudományok felett</a:t>
            </a:r>
          </a:p>
          <a:p>
            <a:pPr eaLnBrk="1" hangingPunct="1">
              <a:buFontTx/>
              <a:buChar char="•"/>
            </a:pPr>
            <a:endParaRPr lang="fr-FR" altLang="en-US" sz="1600">
              <a:latin typeface="Lucida Sans Unicode" panose="020B0602030504020204" pitchFamily="34" charset="0"/>
            </a:endParaRPr>
          </a:p>
        </p:txBody>
      </p:sp>
      <p:sp>
        <p:nvSpPr>
          <p:cNvPr id="53254" name="Oval 6">
            <a:extLst>
              <a:ext uri="{FF2B5EF4-FFF2-40B4-BE49-F238E27FC236}">
                <a16:creationId xmlns:a16="http://schemas.microsoft.com/office/drawing/2014/main" id="{7B4FF8A4-91EC-40DF-85F8-2D2B6FEC4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19500"/>
            <a:ext cx="508000" cy="19304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2">
            <a:extLst>
              <a:ext uri="{FF2B5EF4-FFF2-40B4-BE49-F238E27FC236}">
                <a16:creationId xmlns:a16="http://schemas.microsoft.com/office/drawing/2014/main" id="{5E15DBBC-0EE0-411A-869F-4997F9D01F0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/>
              <a:t>Választás a taxonómiák között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D3D9D638-B7DD-4B73-83A8-A4F550427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FB12CE10-9700-4CFF-A2B2-A9D21E719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1050925"/>
            <a:ext cx="76612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altLang="en-US" sz="1600"/>
              <a:t>Az ESI vs. ASJC kategóriák kereszttáblája</a:t>
            </a:r>
            <a:endParaRPr lang="fr-FR" altLang="en-US" sz="1600">
              <a:latin typeface="Lucida Sans Unicode" panose="020B0602030504020204" pitchFamily="34" charset="0"/>
            </a:endParaRPr>
          </a:p>
        </p:txBody>
      </p:sp>
      <p:pic>
        <p:nvPicPr>
          <p:cNvPr id="44039" name="Picture 7">
            <a:extLst>
              <a:ext uri="{FF2B5EF4-FFF2-40B4-BE49-F238E27FC236}">
                <a16:creationId xmlns:a16="http://schemas.microsoft.com/office/drawing/2014/main" id="{77E21644-6FBB-431E-A72C-AB286063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700213"/>
            <a:ext cx="65532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2">
            <a:extLst>
              <a:ext uri="{FF2B5EF4-FFF2-40B4-BE49-F238E27FC236}">
                <a16:creationId xmlns:a16="http://schemas.microsoft.com/office/drawing/2014/main" id="{4415A169-6E4F-4B99-BADA-5EA873C269C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/>
              <a:t>Példa a következményekre 1: </a:t>
            </a:r>
            <a:r>
              <a:rPr lang="en-US" altLang="en-US"/>
              <a:t>A</a:t>
            </a:r>
            <a:r>
              <a:rPr lang="hu-HU" altLang="en-US"/>
              <a:t>SJC </a:t>
            </a:r>
            <a:r>
              <a:rPr lang="en-US" altLang="en-US"/>
              <a:t>v</a:t>
            </a:r>
            <a:r>
              <a:rPr lang="hu-HU" altLang="en-US"/>
              <a:t>s. ESI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082CEBA2-B5EF-4CC9-BD28-1239BBC9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>
            <a:extLst>
              <a:ext uri="{FF2B5EF4-FFF2-40B4-BE49-F238E27FC236}">
                <a16:creationId xmlns:a16="http://schemas.microsoft.com/office/drawing/2014/main" id="{7DC9CE3D-673C-4E46-985B-8DA0A26C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1190625"/>
            <a:ext cx="28606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altLang="en-US" sz="1600"/>
              <a:t>A hazai kibocsátás profilja, 2013-2014</a:t>
            </a:r>
            <a:endParaRPr lang="fr-FR" altLang="en-US" sz="1600">
              <a:latin typeface="Lucida Sans Unicode" panose="020B0602030504020204" pitchFamily="34" charset="0"/>
            </a:endParaRP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B8E58D65-26F7-4461-9D58-A651CBF3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638"/>
            <a:ext cx="5454650" cy="35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7">
            <a:extLst>
              <a:ext uri="{FF2B5EF4-FFF2-40B4-BE49-F238E27FC236}">
                <a16:creationId xmlns:a16="http://schemas.microsoft.com/office/drawing/2014/main" id="{D39189D2-70AF-4CF6-9AA4-8CF92B3E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920750"/>
            <a:ext cx="549910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4" name="Oval 8">
            <a:extLst>
              <a:ext uri="{FF2B5EF4-FFF2-40B4-BE49-F238E27FC236}">
                <a16:creationId xmlns:a16="http://schemas.microsoft.com/office/drawing/2014/main" id="{06BDC4B1-583C-488F-9330-D1E8AE3C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3568700"/>
            <a:ext cx="274637" cy="19304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Oval 9">
            <a:extLst>
              <a:ext uri="{FF2B5EF4-FFF2-40B4-BE49-F238E27FC236}">
                <a16:creationId xmlns:a16="http://schemas.microsoft.com/office/drawing/2014/main" id="{26F49544-7C50-44BC-A3A3-9647FA4E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88" y="838200"/>
            <a:ext cx="198437" cy="19304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2">
            <a:extLst>
              <a:ext uri="{FF2B5EF4-FFF2-40B4-BE49-F238E27FC236}">
                <a16:creationId xmlns:a16="http://schemas.microsoft.com/office/drawing/2014/main" id="{EA8DE9A8-04E3-4367-820E-0B2B48EC5E3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/>
              <a:t>Példa a következményekre </a:t>
            </a:r>
            <a:r>
              <a:rPr lang="en-US" altLang="en-US"/>
              <a:t>2</a:t>
            </a:r>
            <a:r>
              <a:rPr lang="hu-HU" altLang="en-US"/>
              <a:t>: </a:t>
            </a:r>
            <a:r>
              <a:rPr lang="en-US" altLang="en-US"/>
              <a:t>“</a:t>
            </a:r>
            <a:r>
              <a:rPr lang="hu-HU" altLang="en-US"/>
              <a:t>multidisciplinary”</a:t>
            </a: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D24F3A22-EDF8-4837-B92C-B0991EB5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>
            <a:extLst>
              <a:ext uri="{FF2B5EF4-FFF2-40B4-BE49-F238E27FC236}">
                <a16:creationId xmlns:a16="http://schemas.microsoft.com/office/drawing/2014/main" id="{B6FAD906-D998-408C-9A3D-A67BD0A25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1050925"/>
            <a:ext cx="76612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altLang="en-US" sz="1600"/>
              <a:t>A hazai kibocsátás profilja, 2014-2015</a:t>
            </a:r>
            <a:endParaRPr lang="fr-FR" altLang="en-US" sz="1600"/>
          </a:p>
        </p:txBody>
      </p:sp>
      <p:pic>
        <p:nvPicPr>
          <p:cNvPr id="47109" name="Picture 5">
            <a:extLst>
              <a:ext uri="{FF2B5EF4-FFF2-40B4-BE49-F238E27FC236}">
                <a16:creationId xmlns:a16="http://schemas.microsoft.com/office/drawing/2014/main" id="{5E531847-06FC-4752-9CE5-D332D37A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670050"/>
            <a:ext cx="61976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Oval 6">
            <a:extLst>
              <a:ext uri="{FF2B5EF4-FFF2-40B4-BE49-F238E27FC236}">
                <a16:creationId xmlns:a16="http://schemas.microsoft.com/office/drawing/2014/main" id="{141C614A-D52A-434A-B7AE-F6A1B408E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1803400"/>
            <a:ext cx="292100" cy="19304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2">
            <a:extLst>
              <a:ext uri="{FF2B5EF4-FFF2-40B4-BE49-F238E27FC236}">
                <a16:creationId xmlns:a16="http://schemas.microsoft.com/office/drawing/2014/main" id="{398EE9E7-D822-4CE9-B8A8-BE195FAF5DE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Altalános törekvés: referenciahalmazok képzése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6864593F-B387-48F6-8A73-9486B245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E1D3C321-FDD1-4396-A5E8-6D5B30193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430338"/>
            <a:ext cx="61150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71944D0C-615C-4E64-B33C-D9634B2CE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1050925"/>
            <a:ext cx="76612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altLang="en-US" sz="1600"/>
              <a:t>Tudománytérképezés</a:t>
            </a:r>
            <a:r>
              <a:rPr lang="fr-FR" altLang="en-US">
                <a:sym typeface="Arial" panose="020B0604020202020204" pitchFamily="34" charset="0"/>
              </a:rPr>
              <a:t>→</a:t>
            </a:r>
            <a:r>
              <a:rPr lang="fr-FR" altLang="en-US" sz="1600"/>
              <a:t> értékelési referenciahalmazok</a:t>
            </a:r>
            <a:endParaRPr lang="fr-FR" altLang="en-US" sz="1600">
              <a:latin typeface="Lucida Sans Unicode" panose="020B0602030504020204" pitchFamily="34" charset="0"/>
            </a:endParaRP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8460B6A2-E494-4BC0-BCB6-8BCB64A8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478213"/>
            <a:ext cx="6323013" cy="27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2">
            <a:extLst>
              <a:ext uri="{FF2B5EF4-FFF2-40B4-BE49-F238E27FC236}">
                <a16:creationId xmlns:a16="http://schemas.microsoft.com/office/drawing/2014/main" id="{A7FF24FB-CA21-42DC-A590-656924EC8F6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/>
              <a:t>A multidiszciplinaritás kezelése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A1DAD61D-48D2-4AFB-98B2-CBAD3525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EE3E75F4-AB13-4641-853B-70AE192D8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3" y="1216025"/>
            <a:ext cx="76485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hu-HU" altLang="en-US" sz="1600"/>
              <a:t>Többszörös besorolások a WoS (WC) és a Scopus (ASJC) rendszerében</a:t>
            </a:r>
          </a:p>
          <a:p>
            <a:pPr algn="ctr" eaLnBrk="1" hangingPunct="1">
              <a:buFontTx/>
              <a:buNone/>
            </a:pPr>
            <a:r>
              <a:rPr lang="hu-HU" altLang="en-US" sz="1600"/>
              <a:t>(Wang-Waltman, 2015)</a:t>
            </a:r>
            <a:endParaRPr lang="fr-FR" altLang="en-US" sz="1600"/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077420E2-5122-4D2D-838A-3A190E4A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128838"/>
            <a:ext cx="57721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2">
            <a:extLst>
              <a:ext uri="{FF2B5EF4-FFF2-40B4-BE49-F238E27FC236}">
                <a16:creationId xmlns:a16="http://schemas.microsoft.com/office/drawing/2014/main" id="{5FAAEC05-8495-4344-B240-D3CD3AFD2AA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Tudománymetria az akadémiai köztudatban</a:t>
            </a:r>
            <a:endParaRPr lang="hu-HU" altLang="en-US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99F7323-580C-4ECE-95B1-55ECC58B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5C28154-5C56-4F91-8FD1-6F2446BB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816100"/>
            <a:ext cx="21907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artalom helye 2">
            <a:extLst>
              <a:ext uri="{FF2B5EF4-FFF2-40B4-BE49-F238E27FC236}">
                <a16:creationId xmlns:a16="http://schemas.microsoft.com/office/drawing/2014/main" id="{F1E328BE-4920-4084-9E14-1D487B4D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1590675"/>
            <a:ext cx="538321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altLang="en-US" sz="2000"/>
              <a:t>„Az Impakt Faktoron túlmutató értékelés” – a hazai akadémiai szféra közgondolkodását is jellemzi (IF + H-index)</a:t>
            </a:r>
          </a:p>
          <a:p>
            <a:pPr eaLnBrk="1" hangingPunct="1">
              <a:buFontTx/>
              <a:buChar char="•"/>
            </a:pPr>
            <a:r>
              <a:rPr lang="fr-FR" altLang="en-US" sz="2000"/>
              <a:t>„A bibliometria szakemberei kerülik az IF és a Hirsch-index használatát [mert egyik sem normalizált mutatószám]” – Bornmann, EMBO Reports, 2013</a:t>
            </a:r>
          </a:p>
          <a:p>
            <a:pPr eaLnBrk="1" hangingPunct="1">
              <a:buFontTx/>
              <a:buChar char="•"/>
            </a:pPr>
            <a:r>
              <a:rPr lang="fr-FR" altLang="en-US" sz="2000"/>
              <a:t>„A review of […] </a:t>
            </a:r>
            <a:r>
              <a:rPr lang="fr-FR" altLang="en-US" sz="2000" b="1"/>
              <a:t>108</a:t>
            </a:r>
            <a:r>
              <a:rPr lang="fr-FR" altLang="en-US" sz="2000"/>
              <a:t> author-level bibliometric indicators. – Wildgaard, L., Schneider, J. W., &amp; Larsen, B. Scientometrics, 2014.</a:t>
            </a:r>
          </a:p>
          <a:p>
            <a:pPr eaLnBrk="1" hangingPunct="1">
              <a:buFontTx/>
              <a:buChar char="•"/>
            </a:pPr>
            <a:endParaRPr lang="fr-FR" altLang="en-US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2">
            <a:extLst>
              <a:ext uri="{FF2B5EF4-FFF2-40B4-BE49-F238E27FC236}">
                <a16:creationId xmlns:a16="http://schemas.microsoft.com/office/drawing/2014/main" id="{508DF196-DD98-4802-835A-E606DDF7E8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/>
              <a:t>A multidiszciplinaritás következményei</a:t>
            </a: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82222CF9-6752-41F5-B91E-83D34F51D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4">
            <a:extLst>
              <a:ext uri="{FF2B5EF4-FFF2-40B4-BE49-F238E27FC236}">
                <a16:creationId xmlns:a16="http://schemas.microsoft.com/office/drawing/2014/main" id="{6B725E82-FBDB-4323-BEAD-F34F7DC0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1050925"/>
            <a:ext cx="7737475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altLang="en-US" sz="1600"/>
              <a:t>Kihatás a publikációs stratégia értékelésére</a:t>
            </a:r>
          </a:p>
          <a:p>
            <a:pPr eaLnBrk="1" hangingPunct="1">
              <a:buFontTx/>
              <a:buChar char="•"/>
            </a:pPr>
            <a:r>
              <a:rPr lang="hu-HU" altLang="en-US" sz="1600"/>
              <a:t>P1: Egy folyóirat több kategóriában P2: A besorolás (Q1-4) kategórián belül zajlik</a:t>
            </a:r>
          </a:p>
          <a:p>
            <a:pPr eaLnBrk="1" hangingPunct="1">
              <a:buFontTx/>
              <a:buChar char="•"/>
            </a:pPr>
            <a:r>
              <a:rPr lang="hu-HU" altLang="en-US" sz="1600"/>
              <a:t>C: Egy folyóirat többféle besorolást, (vagy relatív értékszámot) kaphat</a:t>
            </a:r>
          </a:p>
          <a:p>
            <a:pPr eaLnBrk="1" hangingPunct="1">
              <a:buFontTx/>
              <a:buChar char="•"/>
            </a:pPr>
            <a:r>
              <a:rPr lang="hu-HU" altLang="en-US" sz="1600"/>
              <a:t>„Optimitsztikus” ill. „Pesszimisztikus” megközelítés</a:t>
            </a:r>
          </a:p>
          <a:p>
            <a:pPr eaLnBrk="1" hangingPunct="1">
              <a:buFontTx/>
              <a:buChar char="•"/>
            </a:pPr>
            <a:endParaRPr lang="fr-FR" altLang="en-US" sz="1600"/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B1BB7EFE-2078-41D8-8AA9-63BDCA270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454275"/>
            <a:ext cx="4316412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>
            <a:extLst>
              <a:ext uri="{FF2B5EF4-FFF2-40B4-BE49-F238E27FC236}">
                <a16:creationId xmlns:a16="http://schemas.microsoft.com/office/drawing/2014/main" id="{1272BF63-A10B-471F-B8C7-ADA92C4BD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489200"/>
            <a:ext cx="4275137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2">
            <a:extLst>
              <a:ext uri="{FF2B5EF4-FFF2-40B4-BE49-F238E27FC236}">
                <a16:creationId xmlns:a16="http://schemas.microsoft.com/office/drawing/2014/main" id="{0FBC5CE2-277A-4CFC-88B8-5AD459C5FDA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/>
              <a:t>Publikációs stratégia és O</a:t>
            </a:r>
            <a:r>
              <a:rPr lang="en-US" altLang="en-US"/>
              <a:t>p</a:t>
            </a:r>
            <a:r>
              <a:rPr lang="hu-HU" altLang="en-US"/>
              <a:t>en Access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D4B45841-D78B-4C36-B666-BC5538CCB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>
            <a:extLst>
              <a:ext uri="{FF2B5EF4-FFF2-40B4-BE49-F238E27FC236}">
                <a16:creationId xmlns:a16="http://schemas.microsoft.com/office/drawing/2014/main" id="{A3FF8B1B-2BCA-4D9B-A0AD-3A975B8F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1050925"/>
            <a:ext cx="773747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hu-HU" altLang="en-US" sz="1800"/>
              <a:t>Az OA különböző dimenzióinak tudománymtetriai és kutatásértékelési vizsgálat </a:t>
            </a:r>
            <a:r>
              <a:rPr lang="hu-HU" altLang="en-US" sz="1800" i="1"/>
              <a:t>hazai kontextusban</a:t>
            </a:r>
            <a:r>
              <a:rPr lang="hu-HU" altLang="en-US" sz="1800"/>
              <a:t>: az MTA KIK TTO friss programja</a:t>
            </a:r>
          </a:p>
          <a:p>
            <a:pPr eaLnBrk="1" hangingPunct="1">
              <a:buFontTx/>
              <a:buChar char="•"/>
            </a:pPr>
            <a:r>
              <a:rPr lang="hu-HU" altLang="en-US" sz="1800"/>
              <a:t>1) Az OA vs. nem-OA teljesítménydimenziói 2) Publikációs stratégia és az OA-átállás ököszisztémája (a gazdaságosság feltételrendszere)</a:t>
            </a:r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D6075D2D-A33B-4A42-81F5-6DC68556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498725"/>
            <a:ext cx="64674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2">
            <a:extLst>
              <a:ext uri="{FF2B5EF4-FFF2-40B4-BE49-F238E27FC236}">
                <a16:creationId xmlns:a16="http://schemas.microsoft.com/office/drawing/2014/main" id="{18CE5FA0-E0C8-4EBA-B16A-B4AAB0807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/>
              <a:t>Publikációs stratégi</a:t>
            </a:r>
            <a:r>
              <a:rPr lang="en-US" altLang="en-US"/>
              <a:t>á</a:t>
            </a:r>
            <a:r>
              <a:rPr lang="hu-HU" altLang="en-US"/>
              <a:t>ról „nyíltan”</a:t>
            </a: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0F6712DE-4A5A-42AE-9202-0CCEB872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>
            <a:extLst>
              <a:ext uri="{FF2B5EF4-FFF2-40B4-BE49-F238E27FC236}">
                <a16:creationId xmlns:a16="http://schemas.microsoft.com/office/drawing/2014/main" id="{58CA91AA-63E8-4867-931F-74DA1CF3E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3857625"/>
            <a:ext cx="773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 sz="20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en-US" sz="2800" i="1"/>
              <a:t>Köszönjük a figyelmet!</a:t>
            </a: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29306AFC-5A25-48E9-9229-3F901EF3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397000"/>
            <a:ext cx="2014538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6">
            <a:extLst>
              <a:ext uri="{FF2B5EF4-FFF2-40B4-BE49-F238E27FC236}">
                <a16:creationId xmlns:a16="http://schemas.microsoft.com/office/drawing/2014/main" id="{E1506C25-9930-4C86-9042-C206822B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397000"/>
            <a:ext cx="14986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2">
            <a:extLst>
              <a:ext uri="{FF2B5EF4-FFF2-40B4-BE49-F238E27FC236}">
                <a16:creationId xmlns:a16="http://schemas.microsoft.com/office/drawing/2014/main" id="{98B4D9C3-5BCA-41E2-90B8-74F76A8EAC1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Tudománymetria és kutatásértékelés</a:t>
            </a:r>
            <a:endParaRPr lang="hu-HU" altLang="en-US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5517FC5B-9800-4FC3-9FCA-09544DA1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1">
            <a:extLst>
              <a:ext uri="{FF2B5EF4-FFF2-40B4-BE49-F238E27FC236}">
                <a16:creationId xmlns:a16="http://schemas.microsoft.com/office/drawing/2014/main" id="{31EDA54A-C463-4681-921B-E3C920D5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1724025"/>
            <a:ext cx="5256213" cy="1584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en-US" sz="1800" b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8197" name="Rectangle 32">
            <a:extLst>
              <a:ext uri="{FF2B5EF4-FFF2-40B4-BE49-F238E27FC236}">
                <a16:creationId xmlns:a16="http://schemas.microsoft.com/office/drawing/2014/main" id="{518D1865-C938-4C15-9BE8-83B55482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012950"/>
            <a:ext cx="1943100" cy="938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en-US" sz="1800" b="0">
                <a:solidFill>
                  <a:schemeClr val="tx1"/>
                </a:solidFill>
                <a:cs typeface="Calibri" panose="020F0502020204030204" pitchFamily="34" charset="0"/>
              </a:rPr>
              <a:t>Evaluatív/értékelő</a:t>
            </a:r>
          </a:p>
        </p:txBody>
      </p:sp>
      <p:sp>
        <p:nvSpPr>
          <p:cNvPr id="8198" name="Rectangle 33">
            <a:extLst>
              <a:ext uri="{FF2B5EF4-FFF2-40B4-BE49-F238E27FC236}">
                <a16:creationId xmlns:a16="http://schemas.microsoft.com/office/drawing/2014/main" id="{CFE43582-B60C-452B-AAA5-0B3A6D1E7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2012950"/>
            <a:ext cx="2303462" cy="938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en-US" sz="1800" b="0">
                <a:solidFill>
                  <a:schemeClr val="tx1"/>
                </a:solidFill>
                <a:cs typeface="Calibri" panose="020F0502020204030204" pitchFamily="34" charset="0"/>
              </a:rPr>
              <a:t>Strukturális/modellező</a:t>
            </a:r>
          </a:p>
        </p:txBody>
      </p:sp>
      <p:cxnSp>
        <p:nvCxnSpPr>
          <p:cNvPr id="8199" name="AutoShape 46">
            <a:extLst>
              <a:ext uri="{FF2B5EF4-FFF2-40B4-BE49-F238E27FC236}">
                <a16:creationId xmlns:a16="http://schemas.microsoft.com/office/drawing/2014/main" id="{EA9AE240-3298-438F-9500-15B2F6051A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02138" y="2516188"/>
            <a:ext cx="506412" cy="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bevel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0" name="Oval 47">
            <a:extLst>
              <a:ext uri="{FF2B5EF4-FFF2-40B4-BE49-F238E27FC236}">
                <a16:creationId xmlns:a16="http://schemas.microsoft.com/office/drawing/2014/main" id="{1A098825-1750-410C-816D-A8AE5E3A7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5" y="4100513"/>
            <a:ext cx="2879725" cy="1223962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en-US" sz="1800" b="0">
                <a:solidFill>
                  <a:schemeClr val="tx1"/>
                </a:solidFill>
                <a:cs typeface="Calibri" panose="020F0502020204030204" pitchFamily="34" charset="0"/>
              </a:rPr>
              <a:t>Kutatásértékelés</a:t>
            </a:r>
          </a:p>
          <a:p>
            <a:pPr algn="ctr" eaLnBrk="1" hangingPunct="1"/>
            <a:r>
              <a:rPr lang="hu-HU" altLang="en-US" sz="1800" b="0">
                <a:solidFill>
                  <a:schemeClr val="tx1"/>
                </a:solidFill>
                <a:cs typeface="Calibri" panose="020F0502020204030204" pitchFamily="34" charset="0"/>
              </a:rPr>
              <a:t>(gyakorlat, alkalmazás)</a:t>
            </a:r>
          </a:p>
        </p:txBody>
      </p:sp>
      <p:cxnSp>
        <p:nvCxnSpPr>
          <p:cNvPr id="8201" name="AutoShape 9">
            <a:extLst>
              <a:ext uri="{FF2B5EF4-FFF2-40B4-BE49-F238E27FC236}">
                <a16:creationId xmlns:a16="http://schemas.microsoft.com/office/drawing/2014/main" id="{8119D7F2-5910-40F4-B1B9-DD89D7D0A109}"/>
              </a:ext>
            </a:extLst>
          </p:cNvPr>
          <p:cNvCxnSpPr>
            <a:cxnSpLocks noChangeShapeType="1"/>
            <a:stCxn id="8197" idx="2"/>
            <a:endCxn id="8200" idx="1"/>
          </p:cNvCxnSpPr>
          <p:nvPr/>
        </p:nvCxnSpPr>
        <p:spPr bwMode="auto">
          <a:xfrm rot="16200000" flipH="1">
            <a:off x="3447257" y="2931319"/>
            <a:ext cx="1149350" cy="118903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tx1"/>
            </a:solidFill>
            <a:bevel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2" name="Text Box 50">
            <a:extLst>
              <a:ext uri="{FF2B5EF4-FFF2-40B4-BE49-F238E27FC236}">
                <a16:creationId xmlns:a16="http://schemas.microsoft.com/office/drawing/2014/main" id="{D3D1F291-D652-4D03-98EB-09F521A9A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1508125"/>
            <a:ext cx="201771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en-US" sz="1800" b="0">
                <a:solidFill>
                  <a:schemeClr val="tx1"/>
                </a:solidFill>
                <a:cs typeface="Calibri" panose="020F0502020204030204" pitchFamily="34" charset="0"/>
              </a:rPr>
              <a:t>Tudománymetria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2">
            <a:extLst>
              <a:ext uri="{FF2B5EF4-FFF2-40B4-BE49-F238E27FC236}">
                <a16:creationId xmlns:a16="http://schemas.microsoft.com/office/drawing/2014/main" id="{ABAE16A9-0121-4902-AD80-39C39F3CCED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Tudománymetria és kutatásértékelés</a:t>
            </a:r>
            <a:endParaRPr lang="hu-HU" altLang="en-US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F6A7EA3D-567E-4202-9B45-245C8C29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artalom helye 2">
            <a:extLst>
              <a:ext uri="{FF2B5EF4-FFF2-40B4-BE49-F238E27FC236}">
                <a16:creationId xmlns:a16="http://schemas.microsoft.com/office/drawing/2014/main" id="{A0BD460C-B538-489B-AAC4-EFB68E2902C7}"/>
              </a:ext>
            </a:extLst>
          </p:cNvPr>
          <p:cNvSpPr>
            <a:spLocks noGrp="1"/>
          </p:cNvSpPr>
          <p:nvPr/>
        </p:nvSpPr>
        <p:spPr bwMode="auto">
          <a:xfrm>
            <a:off x="1579563" y="1316038"/>
            <a:ext cx="651351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 b="1"/>
              <a:t>Cél:</a:t>
            </a:r>
            <a:r>
              <a:rPr lang="en-US" altLang="en-US" sz="1800"/>
              <a:t> sokszempontú teljesítményprofil szerkesztése a tudománymetria és tudománymodellezés eszközeivel</a:t>
            </a:r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Char char="•"/>
            </a:pPr>
            <a:r>
              <a:rPr lang="en-US" altLang="en-US" sz="1800" b="1"/>
              <a:t>Felhasználás:</a:t>
            </a:r>
            <a:r>
              <a:rPr lang="en-US" altLang="en-US" sz="1800"/>
              <a:t> a kutatásértékelés </a:t>
            </a:r>
            <a:r>
              <a:rPr lang="en-US" altLang="en-US" sz="1800" i="1"/>
              <a:t>egyik</a:t>
            </a:r>
            <a:r>
              <a:rPr lang="en-US" altLang="en-US" sz="1800"/>
              <a:t> bemeneteként:  [tudománymetriailag] informált peer review”</a:t>
            </a:r>
          </a:p>
          <a:p>
            <a:pPr eaLnBrk="1" hangingPunct="1">
              <a:buFontTx/>
              <a:buChar char="•"/>
            </a:pPr>
            <a:endParaRPr lang="en-US" altLang="en-US" sz="1800"/>
          </a:p>
          <a:p>
            <a:pPr eaLnBrk="1" hangingPunct="1">
              <a:buFontTx/>
              <a:buChar char="•"/>
            </a:pPr>
            <a:r>
              <a:rPr lang="en-US" altLang="en-US" sz="1800"/>
              <a:t>Teljesítménydimenziók: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i="1"/>
              <a:t>„produktivitási”, kibocsátási mutatók</a:t>
            </a:r>
            <a:r>
              <a:rPr lang="en-US" altLang="en-US" sz="2000"/>
              <a:t>,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i="1"/>
              <a:t>Idézettségi hatás- és minőségmérők</a:t>
            </a:r>
            <a:endParaRPr lang="en-US" altLang="en-US" sz="2000"/>
          </a:p>
          <a:p>
            <a:pPr lvl="1" eaLnBrk="1" hangingPunct="1">
              <a:buFontTx/>
              <a:buChar char="•"/>
            </a:pPr>
            <a:r>
              <a:rPr lang="en-US" altLang="en-US" sz="2000" i="1"/>
              <a:t>strukturális mutatók</a:t>
            </a:r>
            <a:r>
              <a:rPr lang="en-US" altLang="en-US" sz="2000"/>
              <a:t> (kapcsolatrendszer, specializáció stb.)</a:t>
            </a:r>
            <a:endParaRPr lang="hu-HU" alt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2">
            <a:extLst>
              <a:ext uri="{FF2B5EF4-FFF2-40B4-BE49-F238E27FC236}">
                <a16:creationId xmlns:a16="http://schemas.microsoft.com/office/drawing/2014/main" id="{CD5DA014-EFF8-408D-B908-68EDD029203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Korszerű mérőszámrendszer: összemérhetőség</a:t>
            </a:r>
            <a:endParaRPr lang="hu-HU" altLang="en-US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3F3D8989-9114-4C41-B513-0810459BE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artalom helye 2">
            <a:extLst>
              <a:ext uri="{FF2B5EF4-FFF2-40B4-BE49-F238E27FC236}">
                <a16:creationId xmlns:a16="http://schemas.microsoft.com/office/drawing/2014/main" id="{03F224EA-60E5-46AD-ABCA-5EF34C41C6CC}"/>
              </a:ext>
            </a:extLst>
          </p:cNvPr>
          <p:cNvSpPr>
            <a:spLocks noGrp="1"/>
          </p:cNvSpPr>
          <p:nvPr/>
        </p:nvSpPr>
        <p:spPr bwMode="auto">
          <a:xfrm>
            <a:off x="1254125" y="1357313"/>
            <a:ext cx="75215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/>
              <a:t>Hatásmérés</a:t>
            </a:r>
          </a:p>
          <a:p>
            <a:pPr algn="ctr" eaLnBrk="1" hangingPunct="1">
              <a:buFontTx/>
              <a:buChar char="•"/>
            </a:pPr>
            <a:endParaRPr lang="en-US" altLang="en-US" sz="1800" i="1"/>
          </a:p>
          <a:p>
            <a:pPr eaLnBrk="1" hangingPunct="1">
              <a:buFontTx/>
              <a:buChar char="•"/>
            </a:pPr>
            <a:r>
              <a:rPr lang="en-US" altLang="en-US" sz="1800"/>
              <a:t>Idézettségi </a:t>
            </a:r>
            <a:r>
              <a:rPr lang="en-US" altLang="en-US" sz="1800" b="1"/>
              <a:t>alap</a:t>
            </a:r>
            <a:r>
              <a:rPr lang="en-US" altLang="en-US" sz="1800"/>
              <a:t>mutatók („alapstatisztikák”):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Times Cited; % Documents Cited; Citation Impact</a:t>
            </a:r>
          </a:p>
          <a:p>
            <a:pPr lvl="1"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Char char="•"/>
            </a:pPr>
            <a:r>
              <a:rPr lang="en-US" altLang="en-US" sz="1800" b="1"/>
              <a:t>Normalizált hatásmutatók</a:t>
            </a:r>
          </a:p>
          <a:p>
            <a:pPr lvl="1" eaLnBrk="1" hangingPunct="1">
              <a:buFontTx/>
              <a:buChar char="•"/>
            </a:pPr>
            <a:r>
              <a:rPr lang="hu-HU" altLang="en-US" sz="1800"/>
              <a:t>Category </a:t>
            </a:r>
            <a:r>
              <a:rPr lang="en-US" altLang="en-US" sz="1800"/>
              <a:t>Normalized Citation Impact; Journal Normalized Citation Impact; Average Percentile;</a:t>
            </a:r>
          </a:p>
          <a:p>
            <a:pPr lvl="1" eaLnBrk="1" hangingPunct="1">
              <a:buFontTx/>
              <a:buChar char="•"/>
            </a:pPr>
            <a:endParaRPr lang="en-US" altLang="en-US" sz="1800"/>
          </a:p>
          <a:p>
            <a:pPr eaLnBrk="1" hangingPunct="1">
              <a:buFontTx/>
              <a:buChar char="•"/>
            </a:pPr>
            <a:r>
              <a:rPr lang="en-US" altLang="en-US" sz="1800" b="1"/>
              <a:t>Normalizált kiválósági mutatók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% Documents in Top 1%; % Documents in Top 10%; Average Percentile; % Highly Cited Papers; % Hot Papers</a:t>
            </a:r>
          </a:p>
          <a:p>
            <a:pPr lvl="1" eaLnBrk="1" hangingPunct="1">
              <a:buFontTx/>
              <a:buChar char="•"/>
            </a:pPr>
            <a:endParaRPr lang="en-US" altLang="en-US" sz="1800"/>
          </a:p>
          <a:p>
            <a:pPr eaLnBrk="1" hangingPunct="1">
              <a:buFontTx/>
              <a:buChar char="•"/>
            </a:pPr>
            <a:r>
              <a:rPr lang="en-US" altLang="en-US" sz="1800"/>
              <a:t>Kombinált mutatók: H-index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2">
            <a:extLst>
              <a:ext uri="{FF2B5EF4-FFF2-40B4-BE49-F238E27FC236}">
                <a16:creationId xmlns:a16="http://schemas.microsoft.com/office/drawing/2014/main" id="{52B85AA1-BF33-4671-92B7-493729A5DBC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Korszerű mérőszámrendszer: szerkezeti jellemzők</a:t>
            </a:r>
            <a:endParaRPr lang="hu-HU" altLang="en-US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79E51D12-01EB-46B0-9A71-FB55C303E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artalom helye 2">
            <a:extLst>
              <a:ext uri="{FF2B5EF4-FFF2-40B4-BE49-F238E27FC236}">
                <a16:creationId xmlns:a16="http://schemas.microsoft.com/office/drawing/2014/main" id="{3EC836E7-0052-4303-A6A5-89787BE17040}"/>
              </a:ext>
            </a:extLst>
          </p:cNvPr>
          <p:cNvSpPr>
            <a:spLocks noGrp="1"/>
          </p:cNvSpPr>
          <p:nvPr/>
        </p:nvSpPr>
        <p:spPr bwMode="auto">
          <a:xfrm>
            <a:off x="1358900" y="1247775"/>
            <a:ext cx="70707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endParaRPr lang="en-US" altLang="en-US" sz="1800"/>
          </a:p>
          <a:p>
            <a:pPr algn="ctr" eaLnBrk="1" hangingPunct="1">
              <a:buFontTx/>
              <a:buNone/>
            </a:pPr>
            <a:r>
              <a:rPr lang="en-US" altLang="en-US" sz="1800"/>
              <a:t>Publikációs stratégia és eredményesség</a:t>
            </a:r>
          </a:p>
          <a:p>
            <a:pPr algn="ctr" eaLnBrk="1" hangingPunct="1">
              <a:buFontTx/>
              <a:buChar char="•"/>
            </a:pPr>
            <a:endParaRPr lang="en-US" altLang="en-US" sz="1800" i="1"/>
          </a:p>
          <a:p>
            <a:pPr lvl="1" eaLnBrk="1" hangingPunct="1">
              <a:buFontTx/>
              <a:buChar char="•"/>
            </a:pPr>
            <a:r>
              <a:rPr lang="hu-HU" altLang="en-US" sz="1800"/>
              <a:t>Folyóirat-metrikák: JIF, IPP, SJR, SNIP stb.</a:t>
            </a:r>
          </a:p>
          <a:p>
            <a:pPr lvl="1" eaLnBrk="1" hangingPunct="1">
              <a:buFontTx/>
              <a:buChar char="•"/>
            </a:pPr>
            <a:endParaRPr lang="en-US" altLang="en-US" sz="1800"/>
          </a:p>
          <a:p>
            <a:pPr algn="ctr" eaLnBrk="1" hangingPunct="1">
              <a:buFontTx/>
              <a:buNone/>
            </a:pPr>
            <a:r>
              <a:rPr lang="en-US" altLang="en-US" sz="1800"/>
              <a:t>Strukturális mérőszámok</a:t>
            </a:r>
          </a:p>
          <a:p>
            <a:pPr algn="ctr" eaLnBrk="1" hangingPunct="1">
              <a:buFontTx/>
              <a:buNone/>
            </a:pPr>
            <a:endParaRPr lang="en-US" altLang="en-US" sz="1800" i="1"/>
          </a:p>
          <a:p>
            <a:pPr lvl="1" eaLnBrk="1" hangingPunct="1">
              <a:buFontTx/>
              <a:buChar char="•"/>
            </a:pPr>
            <a:r>
              <a:rPr lang="en-US" altLang="en-US" sz="1800"/>
              <a:t>A tudományos kapcsolatrendszer mutatói</a:t>
            </a:r>
          </a:p>
          <a:p>
            <a:pPr lvl="2" eaLnBrk="1" hangingPunct="1">
              <a:buFontTx/>
              <a:buChar char="•"/>
            </a:pPr>
            <a:r>
              <a:rPr lang="en-US" altLang="en-US"/>
              <a:t>International Collaborations; % International Collaborations; % Industry Collaborations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Kutatási profil szerkezeti mutatói (specializáció)</a:t>
            </a:r>
          </a:p>
          <a:p>
            <a:pPr lvl="2" eaLnBrk="1" hangingPunct="1">
              <a:buFontTx/>
              <a:buChar char="•"/>
            </a:pPr>
            <a:r>
              <a:rPr lang="en-US" altLang="en-US"/>
              <a:t>Disciplinarity Index; Interdisciplinarity index</a:t>
            </a:r>
          </a:p>
          <a:p>
            <a:pPr lvl="1" eaLnBrk="1" hangingPunct="1"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2">
            <a:extLst>
              <a:ext uri="{FF2B5EF4-FFF2-40B4-BE49-F238E27FC236}">
                <a16:creationId xmlns:a16="http://schemas.microsoft.com/office/drawing/2014/main" id="{AE5D779E-DD43-425B-BC23-AACE5EC2F6A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Az értékeléstámogatás mint új üzletág: szolgáltatások</a:t>
            </a:r>
            <a:endParaRPr lang="hu-HU" altLang="en-US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131B0E1F-C873-496D-BD46-77D8380E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6" name="Group 4">
            <a:extLst>
              <a:ext uri="{FF2B5EF4-FFF2-40B4-BE49-F238E27FC236}">
                <a16:creationId xmlns:a16="http://schemas.microsoft.com/office/drawing/2014/main" id="{9D5A5B57-716A-49C0-A1FB-A8AB79FC52AE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1247775"/>
          <a:ext cx="8377238" cy="45974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1468429935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908046826"/>
                    </a:ext>
                  </a:extLst>
                </a:gridCol>
                <a:gridCol w="1674813">
                  <a:extLst>
                    <a:ext uri="{9D8B030D-6E8A-4147-A177-3AD203B41FA5}">
                      <a16:colId xmlns:a16="http://schemas.microsoft.com/office/drawing/2014/main" val="354195184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92842755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86021423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Teljesítmény-dimenzió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Jellemző metrika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Kutatók, intézmények, országok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Folyóiratok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Szakterületek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15920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Kibocsátás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Közleményszám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SciVal, InCites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InCites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SciVal, InCites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847966"/>
                  </a:ext>
                </a:extLst>
              </a:tr>
              <a:tr h="825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Idézettségi hatás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Szakterületi átlaggal korrigált hatás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SciVal, InCites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InCites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524984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Kiválóság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Top10%-részesedés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SciVal, InCites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57849"/>
                  </a:ext>
                </a:extLst>
              </a:tr>
              <a:tr h="1069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Együttműködés, szektoriális metszetek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Nemzetközi társszerzős cikkek, ipar-akadémia-cikkek arányai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SciVal, InCites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SciVal, InCites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346793"/>
                  </a:ext>
                </a:extLst>
              </a:tr>
              <a:tr h="825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Publikációs stratégia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Folyóirat-mérőszámok (SJR, JIF stb.)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SciVal, InCites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rgbClr val="99CC00"/>
                        </a:buClr>
                        <a:buSzPct val="150000"/>
                        <a:buChar char="•"/>
                        <a:defRPr sz="16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–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Char char="»"/>
                        <a:defRPr sz="1400">
                          <a:solidFill>
                            <a:srgbClr val="3D577A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SciVal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3389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2">
            <a:extLst>
              <a:ext uri="{FF2B5EF4-FFF2-40B4-BE49-F238E27FC236}">
                <a16:creationId xmlns:a16="http://schemas.microsoft.com/office/drawing/2014/main" id="{D4F491AD-8820-4BB1-99A8-32D16E081EC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en-US" sz="2400"/>
              <a:t>A „minőség” mérése: publikációs stratégia</a:t>
            </a:r>
            <a:endParaRPr lang="hu-HU" altLang="en-US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90DA3642-A812-458E-976B-0DEE5317C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8928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artalom helye 2">
            <a:extLst>
              <a:ext uri="{FF2B5EF4-FFF2-40B4-BE49-F238E27FC236}">
                <a16:creationId xmlns:a16="http://schemas.microsoft.com/office/drawing/2014/main" id="{DEF39A74-BB11-4A63-B56A-966A5E8DA8F2}"/>
              </a:ext>
            </a:extLst>
          </p:cNvPr>
          <p:cNvSpPr>
            <a:spLocks noGrp="1"/>
          </p:cNvSpPr>
          <p:nvPr/>
        </p:nvSpPr>
        <p:spPr bwMode="auto">
          <a:xfrm>
            <a:off x="1358900" y="1247775"/>
            <a:ext cx="70707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SzPct val="150000"/>
              <a:buChar char="•"/>
              <a:defRPr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CC00"/>
              </a:buClr>
              <a:buSzPct val="150000"/>
              <a:buChar char="•"/>
              <a:defRPr sz="16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Char char="–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400">
                <a:solidFill>
                  <a:srgbClr val="3D577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hu-HU" altLang="en-US" sz="1800"/>
              <a:t>Folyóirat-m</a:t>
            </a:r>
            <a:r>
              <a:rPr lang="en-US" altLang="en-US" sz="1800"/>
              <a:t>é</a:t>
            </a:r>
            <a:r>
              <a:rPr lang="hu-HU" altLang="en-US" sz="1800"/>
              <a:t>rőszámok: JIF, IPP, SJR, SNIP stb.</a:t>
            </a:r>
          </a:p>
          <a:p>
            <a:pPr lvl="1" eaLnBrk="1" hangingPunct="1">
              <a:buFontTx/>
              <a:buChar char="•"/>
            </a:pPr>
            <a:endParaRPr lang="en-US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/>
              <a:t>A</a:t>
            </a:r>
            <a:r>
              <a:rPr lang="en-US" altLang="en-US" sz="1800"/>
              <a:t> f</a:t>
            </a:r>
            <a:r>
              <a:rPr lang="hu-HU" altLang="en-US" sz="1800"/>
              <a:t>olyóirat-mutatókkal megragadható értékelési dimenzió: </a:t>
            </a:r>
            <a:r>
              <a:rPr lang="hu-HU" altLang="en-US" sz="1800" i="1"/>
              <a:t>publikációs stratégia</a:t>
            </a:r>
          </a:p>
          <a:p>
            <a:pPr lvl="1" eaLnBrk="1" hangingPunct="1">
              <a:buFontTx/>
              <a:buChar char="•"/>
            </a:pPr>
            <a:endParaRPr lang="hu-HU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 i="1"/>
              <a:t>Publikációs stratégia</a:t>
            </a:r>
            <a:r>
              <a:rPr lang="hu-HU" altLang="en-US" sz="1800"/>
              <a:t> mint értékelési </a:t>
            </a:r>
            <a:r>
              <a:rPr lang="en-US" altLang="en-US" sz="1800"/>
              <a:t>m</a:t>
            </a:r>
            <a:r>
              <a:rPr lang="hu-HU" altLang="en-US" sz="1800"/>
              <a:t>utatószám. Példa: </a:t>
            </a:r>
            <a:r>
              <a:rPr lang="en-US" altLang="en-US" sz="1800"/>
              <a:t>e</a:t>
            </a:r>
            <a:r>
              <a:rPr lang="hu-HU" altLang="en-US" sz="1800"/>
              <a:t>gy közleményhalmaz súlyozott JIF-átlaga </a:t>
            </a:r>
            <a:r>
              <a:rPr lang="en-US" altLang="en-US" sz="1800"/>
              <a:t>(</a:t>
            </a:r>
            <a:r>
              <a:rPr lang="hu-HU" altLang="en-US" sz="1800"/>
              <a:t>Vink</a:t>
            </a:r>
            <a:r>
              <a:rPr lang="en-US" altLang="en-US" sz="1800"/>
              <a:t>l</a:t>
            </a:r>
            <a:r>
              <a:rPr lang="hu-HU" altLang="en-US" sz="1800"/>
              <a:t>er P.)</a:t>
            </a:r>
          </a:p>
          <a:p>
            <a:pPr lvl="1" eaLnBrk="1" hangingPunct="1">
              <a:buFontTx/>
              <a:buChar char="•"/>
            </a:pPr>
            <a:endParaRPr lang="en-US" altLang="en-US" sz="1800"/>
          </a:p>
          <a:p>
            <a:pPr lvl="1" eaLnBrk="1" hangingPunct="1">
              <a:buFontTx/>
              <a:buChar char="•"/>
            </a:pPr>
            <a:r>
              <a:rPr lang="hu-HU" altLang="en-US" sz="1800"/>
              <a:t>T</a:t>
            </a:r>
            <a:r>
              <a:rPr lang="en-US" altLang="en-US" sz="1800"/>
              <a:t>a</a:t>
            </a:r>
            <a:r>
              <a:rPr lang="hu-HU" altLang="en-US" sz="1800"/>
              <a:t>rtalma: Az elismert folyóiratokban való közlés</a:t>
            </a:r>
            <a:r>
              <a:rPr lang="en-US" altLang="en-US" sz="1800"/>
              <a:t> </a:t>
            </a:r>
            <a:r>
              <a:rPr lang="hu-HU" altLang="en-US" sz="1800"/>
              <a:t>sikere</a:t>
            </a:r>
            <a:r>
              <a:rPr lang="en-US" altLang="en-US" sz="1800"/>
              <a:t>.</a:t>
            </a:r>
            <a:r>
              <a:rPr lang="hu-HU" altLang="en-US" sz="1800"/>
              <a:t> „Minőségbiztosítási” kritérium (</a:t>
            </a:r>
            <a:r>
              <a:rPr lang="en-US" altLang="en-US" sz="1800"/>
              <a:t>v</a:t>
            </a:r>
            <a:r>
              <a:rPr lang="hu-HU" altLang="en-US" sz="1800"/>
              <a:t>ö. gatekeep</a:t>
            </a:r>
            <a:r>
              <a:rPr lang="en-US" altLang="en-US" sz="1800"/>
              <a:t>e</a:t>
            </a:r>
            <a:r>
              <a:rPr lang="hu-HU" altLang="en-US" sz="1800"/>
              <a:t>r-hipo</a:t>
            </a:r>
            <a:r>
              <a:rPr lang="en-US" altLang="en-US" sz="1800"/>
              <a:t>t</a:t>
            </a:r>
            <a:r>
              <a:rPr lang="hu-HU" altLang="en-US" sz="1800"/>
              <a:t>ézis)</a:t>
            </a:r>
          </a:p>
          <a:p>
            <a:pPr lvl="1" eaLnBrk="1" hangingPunct="1">
              <a:buFontTx/>
              <a:buChar char="•"/>
            </a:pPr>
            <a:endParaRPr lang="en-US" altLang="en-US" sz="1800"/>
          </a:p>
          <a:p>
            <a:pPr lvl="1" eaLnBrk="1" hangingPunct="1">
              <a:buFontTx/>
              <a:buChar char="•"/>
            </a:pPr>
            <a:r>
              <a:rPr lang="en-US" altLang="en-US" sz="1800"/>
              <a:t>I</a:t>
            </a:r>
            <a:r>
              <a:rPr lang="hu-HU" altLang="en-US" sz="1800"/>
              <a:t>dézettség</a:t>
            </a:r>
            <a:r>
              <a:rPr lang="en-US" altLang="en-US" sz="1800"/>
              <a:t>-</a:t>
            </a:r>
            <a:r>
              <a:rPr lang="hu-HU" altLang="en-US" sz="1800"/>
              <a:t>, de nem hatásmérés!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blon3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B4D7EB"/>
      </a:accent1>
      <a:accent2>
        <a:srgbClr val="183883"/>
      </a:accent2>
      <a:accent3>
        <a:srgbClr val="FFFFFF"/>
      </a:accent3>
      <a:accent4>
        <a:srgbClr val="00006C"/>
      </a:accent4>
      <a:accent5>
        <a:srgbClr val="D6E8F3"/>
      </a:accent5>
      <a:accent6>
        <a:srgbClr val="153276"/>
      </a:accent6>
      <a:hlink>
        <a:srgbClr val="365B91"/>
      </a:hlink>
      <a:folHlink>
        <a:srgbClr val="97C6E4"/>
      </a:folHlink>
    </a:clrScheme>
    <a:fontScheme name="sablon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fr-FR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fr-FR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sabl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3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3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blon1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B4D7EB"/>
      </a:accent1>
      <a:accent2>
        <a:srgbClr val="183883"/>
      </a:accent2>
      <a:accent3>
        <a:srgbClr val="FFFFFF"/>
      </a:accent3>
      <a:accent4>
        <a:srgbClr val="00006C"/>
      </a:accent4>
      <a:accent5>
        <a:srgbClr val="D6E8F3"/>
      </a:accent5>
      <a:accent6>
        <a:srgbClr val="153276"/>
      </a:accent6>
      <a:hlink>
        <a:srgbClr val="365B91"/>
      </a:hlink>
      <a:folHlink>
        <a:srgbClr val="97C6E4"/>
      </a:folHlink>
    </a:clrScheme>
    <a:fontScheme name="1_sablon1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fr-FR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fr-FR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s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blon1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blon1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sablon3</Template>
  <TotalTime>325</TotalTime>
  <Pages>0</Pages>
  <Words>1001</Words>
  <Characters>0</Characters>
  <Application>Microsoft Office PowerPoint</Application>
  <DocSecurity>0</DocSecurity>
  <PresentationFormat>Diavetítés a képernyőre (4:3 oldalarány)</PresentationFormat>
  <Lines>0</Lines>
  <Paragraphs>243</Paragraphs>
  <Slides>32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32</vt:i4>
      </vt:variant>
    </vt:vector>
  </HeadingPairs>
  <TitlesOfParts>
    <vt:vector size="34" baseType="lpstr">
      <vt:lpstr>sablon3</vt:lpstr>
      <vt:lpstr>1_sablon1</vt:lpstr>
      <vt:lpstr>A tudománymetria a kutatásértékelésben Minőségmérés és publikációs stratégia „nyíltan”    Soós Sándor soos.sandor@konyvtar.mta.hu Vida Zsófia vida.zsófia@konyvtar.mta.hu </vt:lpstr>
      <vt:lpstr>Tudománymetria az akadémiai köztudatban</vt:lpstr>
      <vt:lpstr>Tudománymetria az akadémiai köztudatban</vt:lpstr>
      <vt:lpstr>Tudománymetria és kutatásértékelés</vt:lpstr>
      <vt:lpstr>Tudománymetria és kutatásértékelés</vt:lpstr>
      <vt:lpstr>Korszerű mérőszámrendszer: összemérhetőség</vt:lpstr>
      <vt:lpstr>Korszerű mérőszámrendszer: szerkezeti jellemzők</vt:lpstr>
      <vt:lpstr>Az értékeléstámogatás mint új üzletág: szolgáltatások</vt:lpstr>
      <vt:lpstr>A „minőség” mérése: publikációs stratégia</vt:lpstr>
      <vt:lpstr>„Minőség” vs. hatásmérés (szinkrón folyóiratmutatók)</vt:lpstr>
      <vt:lpstr>„Gatekeeper”/”Kapuőr”-elmélet</vt:lpstr>
      <vt:lpstr>Nyílt erőforrások a publikációs stratégia értékeléséhez</vt:lpstr>
      <vt:lpstr>Tipológia: 1) Mit mér?</vt:lpstr>
      <vt:lpstr>Tipológia: 2) Összemérhetőség</vt:lpstr>
      <vt:lpstr>Tipológia: 2) Mintavétel</vt:lpstr>
      <vt:lpstr>A mutatók rendszerezése (részlet)</vt:lpstr>
      <vt:lpstr>Választás a „nyílt” és a „kommerciális” között</vt:lpstr>
      <vt:lpstr>A valódi tét: a választott mutató használata</vt:lpstr>
      <vt:lpstr>A valódi tét: a választott mutató használata</vt:lpstr>
      <vt:lpstr>A valódi tét: a választott mutató használata</vt:lpstr>
      <vt:lpstr>A választás látens tétje: szakterületi kategorizáció</vt:lpstr>
      <vt:lpstr>Választás az aggregációs szintek között</vt:lpstr>
      <vt:lpstr>Választás az aggregációs szintek között</vt:lpstr>
      <vt:lpstr>Példa a következményekre 2: ESI-aggregáció</vt:lpstr>
      <vt:lpstr>Választás a taxonómiák között</vt:lpstr>
      <vt:lpstr>Példa a következményekre 1: ASJC vs. ESI</vt:lpstr>
      <vt:lpstr>Példa a következményekre 2: “multidisciplinary”</vt:lpstr>
      <vt:lpstr>Altalános törekvés: referenciahalmazok képzése</vt:lpstr>
      <vt:lpstr>A multidiszciplinaritás kezelése</vt:lpstr>
      <vt:lpstr>A multidiszciplinaritás következményei</vt:lpstr>
      <vt:lpstr>Publikációs stratégia és Open Access</vt:lpstr>
      <vt:lpstr>Publikációs stratégiáról „nyíltan”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subject/>
  <dc:creator>sanyi</dc:creator>
  <cp:keywords/>
  <dc:description/>
  <cp:lastModifiedBy>Dorina Balázsi</cp:lastModifiedBy>
  <cp:revision>230</cp:revision>
  <dcterms:created xsi:type="dcterms:W3CDTF">2015-02-16T22:32:35Z</dcterms:created>
  <dcterms:modified xsi:type="dcterms:W3CDTF">2020-08-17T21:53:11Z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  <property fmtid="{D5CDD505-2E9C-101B-9397-08002B2CF9AE}" pid="3" name="KSOProductBuildVer">
    <vt:lpwstr>1033-9.1.0.4550</vt:lpwstr>
  </property>
</Properties>
</file>